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4" r:id="rId16"/>
    <p:sldId id="270" r:id="rId17"/>
    <p:sldId id="271"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BC0"/>
    <a:srgbClr val="0025C0"/>
    <a:srgbClr val="004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98A0C-6269-0320-54DC-C52C548D22D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77AA9AF1-8AB8-A104-84B3-183911F815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0DD2A644-CB58-A341-66F6-08EBB90348CA}"/>
              </a:ext>
            </a:extLst>
          </p:cNvPr>
          <p:cNvSpPr>
            <a:spLocks noGrp="1"/>
          </p:cNvSpPr>
          <p:nvPr>
            <p:ph type="dt" sz="half" idx="10"/>
          </p:nvPr>
        </p:nvSpPr>
        <p:spPr/>
        <p:txBody>
          <a:bodyPr/>
          <a:lstStyle/>
          <a:p>
            <a:fld id="{E57F71FF-667C-45B9-A8E2-03EFC560FA19}" type="datetimeFigureOut">
              <a:rPr lang="en-GB" smtClean="0"/>
              <a:t>04/09/2025</a:t>
            </a:fld>
            <a:endParaRPr lang="en-GB" dirty="0"/>
          </a:p>
        </p:txBody>
      </p:sp>
      <p:sp>
        <p:nvSpPr>
          <p:cNvPr id="5" name="Footer Placeholder 4">
            <a:extLst>
              <a:ext uri="{FF2B5EF4-FFF2-40B4-BE49-F238E27FC236}">
                <a16:creationId xmlns:a16="http://schemas.microsoft.com/office/drawing/2014/main" id="{A962B464-CF66-6827-D4DD-F957FACE8925}"/>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59521BC1-04E9-B18E-0AA5-91FE58FA82BA}"/>
              </a:ext>
            </a:extLst>
          </p:cNvPr>
          <p:cNvSpPr>
            <a:spLocks noGrp="1"/>
          </p:cNvSpPr>
          <p:nvPr>
            <p:ph type="sldNum" sz="quarter" idx="12"/>
          </p:nvPr>
        </p:nvSpPr>
        <p:spPr/>
        <p:txBody>
          <a:bodyPr/>
          <a:lstStyle/>
          <a:p>
            <a:fld id="{6A451FAC-3DF5-4D75-8AB5-4ADAEE414DAA}" type="slidenum">
              <a:rPr lang="en-GB" smtClean="0"/>
              <a:t>‹#›</a:t>
            </a:fld>
            <a:endParaRPr lang="en-GB" dirty="0"/>
          </a:p>
        </p:txBody>
      </p:sp>
    </p:spTree>
    <p:extLst>
      <p:ext uri="{BB962C8B-B14F-4D97-AF65-F5344CB8AC3E}">
        <p14:creationId xmlns:p14="http://schemas.microsoft.com/office/powerpoint/2010/main" val="3149266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F57E8-2A4B-9CFA-BD60-08F7F43E7E3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C6972D7-FB30-001C-6E0F-24689C64386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5ACD744-A56F-A0BE-A24E-63ABE869D61D}"/>
              </a:ext>
            </a:extLst>
          </p:cNvPr>
          <p:cNvSpPr>
            <a:spLocks noGrp="1"/>
          </p:cNvSpPr>
          <p:nvPr>
            <p:ph type="dt" sz="half" idx="10"/>
          </p:nvPr>
        </p:nvSpPr>
        <p:spPr/>
        <p:txBody>
          <a:bodyPr/>
          <a:lstStyle/>
          <a:p>
            <a:fld id="{E57F71FF-667C-45B9-A8E2-03EFC560FA19}" type="datetimeFigureOut">
              <a:rPr lang="en-GB" smtClean="0"/>
              <a:t>04/09/2025</a:t>
            </a:fld>
            <a:endParaRPr lang="en-GB" dirty="0"/>
          </a:p>
        </p:txBody>
      </p:sp>
      <p:sp>
        <p:nvSpPr>
          <p:cNvPr id="5" name="Footer Placeholder 4">
            <a:extLst>
              <a:ext uri="{FF2B5EF4-FFF2-40B4-BE49-F238E27FC236}">
                <a16:creationId xmlns:a16="http://schemas.microsoft.com/office/drawing/2014/main" id="{1739CCCB-4EA0-46E2-4918-F79344FD3311}"/>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B6E21EA7-7197-1FC6-7CC9-00EF67337C3F}"/>
              </a:ext>
            </a:extLst>
          </p:cNvPr>
          <p:cNvSpPr>
            <a:spLocks noGrp="1"/>
          </p:cNvSpPr>
          <p:nvPr>
            <p:ph type="sldNum" sz="quarter" idx="12"/>
          </p:nvPr>
        </p:nvSpPr>
        <p:spPr/>
        <p:txBody>
          <a:bodyPr/>
          <a:lstStyle/>
          <a:p>
            <a:fld id="{6A451FAC-3DF5-4D75-8AB5-4ADAEE414DAA}" type="slidenum">
              <a:rPr lang="en-GB" smtClean="0"/>
              <a:t>‹#›</a:t>
            </a:fld>
            <a:endParaRPr lang="en-GB" dirty="0"/>
          </a:p>
        </p:txBody>
      </p:sp>
    </p:spTree>
    <p:extLst>
      <p:ext uri="{BB962C8B-B14F-4D97-AF65-F5344CB8AC3E}">
        <p14:creationId xmlns:p14="http://schemas.microsoft.com/office/powerpoint/2010/main" val="95991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D03F9F-026E-5A56-1823-CD5490B319F8}"/>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BCBC4F4-CA86-3EA2-D2F8-C79B121FC87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4428B3A-3B48-27DD-F189-DBA7CF9444F3}"/>
              </a:ext>
            </a:extLst>
          </p:cNvPr>
          <p:cNvSpPr>
            <a:spLocks noGrp="1"/>
          </p:cNvSpPr>
          <p:nvPr>
            <p:ph type="dt" sz="half" idx="10"/>
          </p:nvPr>
        </p:nvSpPr>
        <p:spPr/>
        <p:txBody>
          <a:bodyPr/>
          <a:lstStyle/>
          <a:p>
            <a:fld id="{E57F71FF-667C-45B9-A8E2-03EFC560FA19}" type="datetimeFigureOut">
              <a:rPr lang="en-GB" smtClean="0"/>
              <a:t>04/09/2025</a:t>
            </a:fld>
            <a:endParaRPr lang="en-GB" dirty="0"/>
          </a:p>
        </p:txBody>
      </p:sp>
      <p:sp>
        <p:nvSpPr>
          <p:cNvPr id="5" name="Footer Placeholder 4">
            <a:extLst>
              <a:ext uri="{FF2B5EF4-FFF2-40B4-BE49-F238E27FC236}">
                <a16:creationId xmlns:a16="http://schemas.microsoft.com/office/drawing/2014/main" id="{E8E29883-2E45-9675-16CE-55059B5731F7}"/>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33341A1E-64CF-9324-4302-A15ED77F695F}"/>
              </a:ext>
            </a:extLst>
          </p:cNvPr>
          <p:cNvSpPr>
            <a:spLocks noGrp="1"/>
          </p:cNvSpPr>
          <p:nvPr>
            <p:ph type="sldNum" sz="quarter" idx="12"/>
          </p:nvPr>
        </p:nvSpPr>
        <p:spPr/>
        <p:txBody>
          <a:bodyPr/>
          <a:lstStyle/>
          <a:p>
            <a:fld id="{6A451FAC-3DF5-4D75-8AB5-4ADAEE414DAA}" type="slidenum">
              <a:rPr lang="en-GB" smtClean="0"/>
              <a:t>‹#›</a:t>
            </a:fld>
            <a:endParaRPr lang="en-GB" dirty="0"/>
          </a:p>
        </p:txBody>
      </p:sp>
    </p:spTree>
    <p:extLst>
      <p:ext uri="{BB962C8B-B14F-4D97-AF65-F5344CB8AC3E}">
        <p14:creationId xmlns:p14="http://schemas.microsoft.com/office/powerpoint/2010/main" val="1046621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6BA2B-5C67-BAC0-7FF7-6C4DFFDD9481}"/>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D0E9411-60B0-BB55-3CDE-0C06BC00F73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C6B6F4A-FFF9-9122-CCA2-1C54CB4ABBB4}"/>
              </a:ext>
            </a:extLst>
          </p:cNvPr>
          <p:cNvSpPr>
            <a:spLocks noGrp="1"/>
          </p:cNvSpPr>
          <p:nvPr>
            <p:ph type="dt" sz="half" idx="10"/>
          </p:nvPr>
        </p:nvSpPr>
        <p:spPr/>
        <p:txBody>
          <a:bodyPr/>
          <a:lstStyle/>
          <a:p>
            <a:fld id="{E57F71FF-667C-45B9-A8E2-03EFC560FA19}" type="datetimeFigureOut">
              <a:rPr lang="en-GB" smtClean="0"/>
              <a:t>04/09/2025</a:t>
            </a:fld>
            <a:endParaRPr lang="en-GB" dirty="0"/>
          </a:p>
        </p:txBody>
      </p:sp>
      <p:sp>
        <p:nvSpPr>
          <p:cNvPr id="5" name="Footer Placeholder 4">
            <a:extLst>
              <a:ext uri="{FF2B5EF4-FFF2-40B4-BE49-F238E27FC236}">
                <a16:creationId xmlns:a16="http://schemas.microsoft.com/office/drawing/2014/main" id="{406BECC4-8782-EAD2-0F51-8E551303A9B6}"/>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92E8A04F-F16F-9AB0-3F63-44E5884E0BDD}"/>
              </a:ext>
            </a:extLst>
          </p:cNvPr>
          <p:cNvSpPr>
            <a:spLocks noGrp="1"/>
          </p:cNvSpPr>
          <p:nvPr>
            <p:ph type="sldNum" sz="quarter" idx="12"/>
          </p:nvPr>
        </p:nvSpPr>
        <p:spPr/>
        <p:txBody>
          <a:bodyPr/>
          <a:lstStyle/>
          <a:p>
            <a:fld id="{6A451FAC-3DF5-4D75-8AB5-4ADAEE414DAA}" type="slidenum">
              <a:rPr lang="en-GB" smtClean="0"/>
              <a:t>‹#›</a:t>
            </a:fld>
            <a:endParaRPr lang="en-GB" dirty="0"/>
          </a:p>
        </p:txBody>
      </p:sp>
    </p:spTree>
    <p:extLst>
      <p:ext uri="{BB962C8B-B14F-4D97-AF65-F5344CB8AC3E}">
        <p14:creationId xmlns:p14="http://schemas.microsoft.com/office/powerpoint/2010/main" val="1750630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3A297-A6FD-72F7-7D82-311788856A7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91D6F6CB-2791-2430-C5A8-93701FCC7D2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19098B7-04A2-1F4B-164B-C23A8E3BD4B7}"/>
              </a:ext>
            </a:extLst>
          </p:cNvPr>
          <p:cNvSpPr>
            <a:spLocks noGrp="1"/>
          </p:cNvSpPr>
          <p:nvPr>
            <p:ph type="dt" sz="half" idx="10"/>
          </p:nvPr>
        </p:nvSpPr>
        <p:spPr/>
        <p:txBody>
          <a:bodyPr/>
          <a:lstStyle/>
          <a:p>
            <a:fld id="{E57F71FF-667C-45B9-A8E2-03EFC560FA19}" type="datetimeFigureOut">
              <a:rPr lang="en-GB" smtClean="0"/>
              <a:t>04/09/2025</a:t>
            </a:fld>
            <a:endParaRPr lang="en-GB" dirty="0"/>
          </a:p>
        </p:txBody>
      </p:sp>
      <p:sp>
        <p:nvSpPr>
          <p:cNvPr id="5" name="Footer Placeholder 4">
            <a:extLst>
              <a:ext uri="{FF2B5EF4-FFF2-40B4-BE49-F238E27FC236}">
                <a16:creationId xmlns:a16="http://schemas.microsoft.com/office/drawing/2014/main" id="{03EC8543-EED9-0FE0-E059-350969B9731D}"/>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9FF931D-CC5D-88A3-01F7-88FFB06C9E2F}"/>
              </a:ext>
            </a:extLst>
          </p:cNvPr>
          <p:cNvSpPr>
            <a:spLocks noGrp="1"/>
          </p:cNvSpPr>
          <p:nvPr>
            <p:ph type="sldNum" sz="quarter" idx="12"/>
          </p:nvPr>
        </p:nvSpPr>
        <p:spPr/>
        <p:txBody>
          <a:bodyPr/>
          <a:lstStyle/>
          <a:p>
            <a:fld id="{6A451FAC-3DF5-4D75-8AB5-4ADAEE414DAA}" type="slidenum">
              <a:rPr lang="en-GB" smtClean="0"/>
              <a:t>‹#›</a:t>
            </a:fld>
            <a:endParaRPr lang="en-GB" dirty="0"/>
          </a:p>
        </p:txBody>
      </p:sp>
    </p:spTree>
    <p:extLst>
      <p:ext uri="{BB962C8B-B14F-4D97-AF65-F5344CB8AC3E}">
        <p14:creationId xmlns:p14="http://schemas.microsoft.com/office/powerpoint/2010/main" val="2084654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A28C-79DE-35B4-6D37-9DAE18D2589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967F064F-CE15-CCFB-6373-794A93E53A2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BC3B5B99-08D0-08D5-79CE-7E9558DA72A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4A89D0C0-68BE-BA38-2D31-7AA0164A37F4}"/>
              </a:ext>
            </a:extLst>
          </p:cNvPr>
          <p:cNvSpPr>
            <a:spLocks noGrp="1"/>
          </p:cNvSpPr>
          <p:nvPr>
            <p:ph type="dt" sz="half" idx="10"/>
          </p:nvPr>
        </p:nvSpPr>
        <p:spPr/>
        <p:txBody>
          <a:bodyPr/>
          <a:lstStyle/>
          <a:p>
            <a:fld id="{E57F71FF-667C-45B9-A8E2-03EFC560FA19}" type="datetimeFigureOut">
              <a:rPr lang="en-GB" smtClean="0"/>
              <a:t>04/09/2025</a:t>
            </a:fld>
            <a:endParaRPr lang="en-GB" dirty="0"/>
          </a:p>
        </p:txBody>
      </p:sp>
      <p:sp>
        <p:nvSpPr>
          <p:cNvPr id="6" name="Footer Placeholder 5">
            <a:extLst>
              <a:ext uri="{FF2B5EF4-FFF2-40B4-BE49-F238E27FC236}">
                <a16:creationId xmlns:a16="http://schemas.microsoft.com/office/drawing/2014/main" id="{98A38B53-7D16-891F-4650-42DD0CE31191}"/>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CA037F74-011A-9F73-3456-9B26CE3566A2}"/>
              </a:ext>
            </a:extLst>
          </p:cNvPr>
          <p:cNvSpPr>
            <a:spLocks noGrp="1"/>
          </p:cNvSpPr>
          <p:nvPr>
            <p:ph type="sldNum" sz="quarter" idx="12"/>
          </p:nvPr>
        </p:nvSpPr>
        <p:spPr/>
        <p:txBody>
          <a:bodyPr/>
          <a:lstStyle/>
          <a:p>
            <a:fld id="{6A451FAC-3DF5-4D75-8AB5-4ADAEE414DAA}" type="slidenum">
              <a:rPr lang="en-GB" smtClean="0"/>
              <a:t>‹#›</a:t>
            </a:fld>
            <a:endParaRPr lang="en-GB" dirty="0"/>
          </a:p>
        </p:txBody>
      </p:sp>
    </p:spTree>
    <p:extLst>
      <p:ext uri="{BB962C8B-B14F-4D97-AF65-F5344CB8AC3E}">
        <p14:creationId xmlns:p14="http://schemas.microsoft.com/office/powerpoint/2010/main" val="2106372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85F6-2D48-388C-AC73-9906C7E30B1C}"/>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B70BA0E6-FC7A-9683-0E9D-695F3495C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9859F50-F705-BB93-D61E-3F3349B1AE0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17344C8B-1E4C-0278-3089-D1A6FEC1B7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184B07F-077D-05F4-1455-FB7ABABE4A2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BD72A024-EF5B-0373-1671-FA25A1B413BD}"/>
              </a:ext>
            </a:extLst>
          </p:cNvPr>
          <p:cNvSpPr>
            <a:spLocks noGrp="1"/>
          </p:cNvSpPr>
          <p:nvPr>
            <p:ph type="dt" sz="half" idx="10"/>
          </p:nvPr>
        </p:nvSpPr>
        <p:spPr/>
        <p:txBody>
          <a:bodyPr/>
          <a:lstStyle/>
          <a:p>
            <a:fld id="{E57F71FF-667C-45B9-A8E2-03EFC560FA19}" type="datetimeFigureOut">
              <a:rPr lang="en-GB" smtClean="0"/>
              <a:t>04/09/2025</a:t>
            </a:fld>
            <a:endParaRPr lang="en-GB" dirty="0"/>
          </a:p>
        </p:txBody>
      </p:sp>
      <p:sp>
        <p:nvSpPr>
          <p:cNvPr id="8" name="Footer Placeholder 7">
            <a:extLst>
              <a:ext uri="{FF2B5EF4-FFF2-40B4-BE49-F238E27FC236}">
                <a16:creationId xmlns:a16="http://schemas.microsoft.com/office/drawing/2014/main" id="{D663A294-6814-70C5-7F55-A79AFEA6E71F}"/>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F006CFEF-6D4E-FB15-4488-E81EBB30AF87}"/>
              </a:ext>
            </a:extLst>
          </p:cNvPr>
          <p:cNvSpPr>
            <a:spLocks noGrp="1"/>
          </p:cNvSpPr>
          <p:nvPr>
            <p:ph type="sldNum" sz="quarter" idx="12"/>
          </p:nvPr>
        </p:nvSpPr>
        <p:spPr/>
        <p:txBody>
          <a:bodyPr/>
          <a:lstStyle/>
          <a:p>
            <a:fld id="{6A451FAC-3DF5-4D75-8AB5-4ADAEE414DAA}" type="slidenum">
              <a:rPr lang="en-GB" smtClean="0"/>
              <a:t>‹#›</a:t>
            </a:fld>
            <a:endParaRPr lang="en-GB" dirty="0"/>
          </a:p>
        </p:txBody>
      </p:sp>
    </p:spTree>
    <p:extLst>
      <p:ext uri="{BB962C8B-B14F-4D97-AF65-F5344CB8AC3E}">
        <p14:creationId xmlns:p14="http://schemas.microsoft.com/office/powerpoint/2010/main" val="2750274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42DC-B0ED-08DB-2F68-9CF5EC559414}"/>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5AEE780B-8B42-761D-C0C5-8E229B899B9E}"/>
              </a:ext>
            </a:extLst>
          </p:cNvPr>
          <p:cNvSpPr>
            <a:spLocks noGrp="1"/>
          </p:cNvSpPr>
          <p:nvPr>
            <p:ph type="dt" sz="half" idx="10"/>
          </p:nvPr>
        </p:nvSpPr>
        <p:spPr/>
        <p:txBody>
          <a:bodyPr/>
          <a:lstStyle/>
          <a:p>
            <a:fld id="{E57F71FF-667C-45B9-A8E2-03EFC560FA19}" type="datetimeFigureOut">
              <a:rPr lang="en-GB" smtClean="0"/>
              <a:t>04/09/2025</a:t>
            </a:fld>
            <a:endParaRPr lang="en-GB" dirty="0"/>
          </a:p>
        </p:txBody>
      </p:sp>
      <p:sp>
        <p:nvSpPr>
          <p:cNvPr id="4" name="Footer Placeholder 3">
            <a:extLst>
              <a:ext uri="{FF2B5EF4-FFF2-40B4-BE49-F238E27FC236}">
                <a16:creationId xmlns:a16="http://schemas.microsoft.com/office/drawing/2014/main" id="{579C2D47-2D1F-B2EE-4A74-1C37FBD90B21}"/>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BC43C66-067E-41DF-3818-FE5B313C5A3C}"/>
              </a:ext>
            </a:extLst>
          </p:cNvPr>
          <p:cNvSpPr>
            <a:spLocks noGrp="1"/>
          </p:cNvSpPr>
          <p:nvPr>
            <p:ph type="sldNum" sz="quarter" idx="12"/>
          </p:nvPr>
        </p:nvSpPr>
        <p:spPr/>
        <p:txBody>
          <a:bodyPr/>
          <a:lstStyle/>
          <a:p>
            <a:fld id="{6A451FAC-3DF5-4D75-8AB5-4ADAEE414DAA}" type="slidenum">
              <a:rPr lang="en-GB" smtClean="0"/>
              <a:t>‹#›</a:t>
            </a:fld>
            <a:endParaRPr lang="en-GB" dirty="0"/>
          </a:p>
        </p:txBody>
      </p:sp>
    </p:spTree>
    <p:extLst>
      <p:ext uri="{BB962C8B-B14F-4D97-AF65-F5344CB8AC3E}">
        <p14:creationId xmlns:p14="http://schemas.microsoft.com/office/powerpoint/2010/main" val="2831459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DDF190-CA7E-5AE7-877F-132F0AE7D8FC}"/>
              </a:ext>
            </a:extLst>
          </p:cNvPr>
          <p:cNvSpPr>
            <a:spLocks noGrp="1"/>
          </p:cNvSpPr>
          <p:nvPr>
            <p:ph type="dt" sz="half" idx="10"/>
          </p:nvPr>
        </p:nvSpPr>
        <p:spPr/>
        <p:txBody>
          <a:bodyPr/>
          <a:lstStyle/>
          <a:p>
            <a:fld id="{E57F71FF-667C-45B9-A8E2-03EFC560FA19}" type="datetimeFigureOut">
              <a:rPr lang="en-GB" smtClean="0"/>
              <a:t>04/09/2025</a:t>
            </a:fld>
            <a:endParaRPr lang="en-GB" dirty="0"/>
          </a:p>
        </p:txBody>
      </p:sp>
      <p:sp>
        <p:nvSpPr>
          <p:cNvPr id="3" name="Footer Placeholder 2">
            <a:extLst>
              <a:ext uri="{FF2B5EF4-FFF2-40B4-BE49-F238E27FC236}">
                <a16:creationId xmlns:a16="http://schemas.microsoft.com/office/drawing/2014/main" id="{9234CE6D-4666-DC26-9124-47D27AA61407}"/>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CC30D1E9-A77D-4750-2364-4E55DCAF9F72}"/>
              </a:ext>
            </a:extLst>
          </p:cNvPr>
          <p:cNvSpPr>
            <a:spLocks noGrp="1"/>
          </p:cNvSpPr>
          <p:nvPr>
            <p:ph type="sldNum" sz="quarter" idx="12"/>
          </p:nvPr>
        </p:nvSpPr>
        <p:spPr/>
        <p:txBody>
          <a:bodyPr/>
          <a:lstStyle/>
          <a:p>
            <a:fld id="{6A451FAC-3DF5-4D75-8AB5-4ADAEE414DAA}" type="slidenum">
              <a:rPr lang="en-GB" smtClean="0"/>
              <a:t>‹#›</a:t>
            </a:fld>
            <a:endParaRPr lang="en-GB" dirty="0"/>
          </a:p>
        </p:txBody>
      </p:sp>
    </p:spTree>
    <p:extLst>
      <p:ext uri="{BB962C8B-B14F-4D97-AF65-F5344CB8AC3E}">
        <p14:creationId xmlns:p14="http://schemas.microsoft.com/office/powerpoint/2010/main" val="3654003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0DABE-9C2C-9C6C-925B-71CB5AA6D9E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016B41C-1AEC-40E6-EABA-F96A1A94DB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DB864BE6-6EA1-CF86-8500-457C05B797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79DD464-FA4B-B7FC-D757-6E3A8D2941E9}"/>
              </a:ext>
            </a:extLst>
          </p:cNvPr>
          <p:cNvSpPr>
            <a:spLocks noGrp="1"/>
          </p:cNvSpPr>
          <p:nvPr>
            <p:ph type="dt" sz="half" idx="10"/>
          </p:nvPr>
        </p:nvSpPr>
        <p:spPr/>
        <p:txBody>
          <a:bodyPr/>
          <a:lstStyle/>
          <a:p>
            <a:fld id="{E57F71FF-667C-45B9-A8E2-03EFC560FA19}" type="datetimeFigureOut">
              <a:rPr lang="en-GB" smtClean="0"/>
              <a:t>04/09/2025</a:t>
            </a:fld>
            <a:endParaRPr lang="en-GB" dirty="0"/>
          </a:p>
        </p:txBody>
      </p:sp>
      <p:sp>
        <p:nvSpPr>
          <p:cNvPr id="6" name="Footer Placeholder 5">
            <a:extLst>
              <a:ext uri="{FF2B5EF4-FFF2-40B4-BE49-F238E27FC236}">
                <a16:creationId xmlns:a16="http://schemas.microsoft.com/office/drawing/2014/main" id="{A2887CA1-1E43-4F92-FF9D-00D9D5525A7E}"/>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CEDB1058-E536-0887-9D8F-B21A1304C52B}"/>
              </a:ext>
            </a:extLst>
          </p:cNvPr>
          <p:cNvSpPr>
            <a:spLocks noGrp="1"/>
          </p:cNvSpPr>
          <p:nvPr>
            <p:ph type="sldNum" sz="quarter" idx="12"/>
          </p:nvPr>
        </p:nvSpPr>
        <p:spPr/>
        <p:txBody>
          <a:bodyPr/>
          <a:lstStyle/>
          <a:p>
            <a:fld id="{6A451FAC-3DF5-4D75-8AB5-4ADAEE414DAA}" type="slidenum">
              <a:rPr lang="en-GB" smtClean="0"/>
              <a:t>‹#›</a:t>
            </a:fld>
            <a:endParaRPr lang="en-GB" dirty="0"/>
          </a:p>
        </p:txBody>
      </p:sp>
    </p:spTree>
    <p:extLst>
      <p:ext uri="{BB962C8B-B14F-4D97-AF65-F5344CB8AC3E}">
        <p14:creationId xmlns:p14="http://schemas.microsoft.com/office/powerpoint/2010/main" val="3123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E841D-A0A5-44C4-8C6D-0CA28A190E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F58171C6-E1DA-9CA0-11E5-0BFE91C9D0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6C5CF2C0-0AA4-4A8B-9AF3-BB7E2FD672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8B7F6B0-4E91-5670-0AB5-F6B0E1DB622E}"/>
              </a:ext>
            </a:extLst>
          </p:cNvPr>
          <p:cNvSpPr>
            <a:spLocks noGrp="1"/>
          </p:cNvSpPr>
          <p:nvPr>
            <p:ph type="dt" sz="half" idx="10"/>
          </p:nvPr>
        </p:nvSpPr>
        <p:spPr/>
        <p:txBody>
          <a:bodyPr/>
          <a:lstStyle/>
          <a:p>
            <a:fld id="{E57F71FF-667C-45B9-A8E2-03EFC560FA19}" type="datetimeFigureOut">
              <a:rPr lang="en-GB" smtClean="0"/>
              <a:t>04/09/2025</a:t>
            </a:fld>
            <a:endParaRPr lang="en-GB" dirty="0"/>
          </a:p>
        </p:txBody>
      </p:sp>
      <p:sp>
        <p:nvSpPr>
          <p:cNvPr id="6" name="Footer Placeholder 5">
            <a:extLst>
              <a:ext uri="{FF2B5EF4-FFF2-40B4-BE49-F238E27FC236}">
                <a16:creationId xmlns:a16="http://schemas.microsoft.com/office/drawing/2014/main" id="{4FE12496-DBEE-C281-7BE0-491DA8134EE8}"/>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37C910B9-4DCB-3240-8892-DF6BA68CD862}"/>
              </a:ext>
            </a:extLst>
          </p:cNvPr>
          <p:cNvSpPr>
            <a:spLocks noGrp="1"/>
          </p:cNvSpPr>
          <p:nvPr>
            <p:ph type="sldNum" sz="quarter" idx="12"/>
          </p:nvPr>
        </p:nvSpPr>
        <p:spPr/>
        <p:txBody>
          <a:bodyPr/>
          <a:lstStyle/>
          <a:p>
            <a:fld id="{6A451FAC-3DF5-4D75-8AB5-4ADAEE414DAA}" type="slidenum">
              <a:rPr lang="en-GB" smtClean="0"/>
              <a:t>‹#›</a:t>
            </a:fld>
            <a:endParaRPr lang="en-GB" dirty="0"/>
          </a:p>
        </p:txBody>
      </p:sp>
    </p:spTree>
    <p:extLst>
      <p:ext uri="{BB962C8B-B14F-4D97-AF65-F5344CB8AC3E}">
        <p14:creationId xmlns:p14="http://schemas.microsoft.com/office/powerpoint/2010/main" val="1617685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0CE86A-2894-E305-B9EF-C083FF987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37FDAB02-11E7-D51F-DD2E-9D40D2EDF8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5BC4FE0-F7C9-EC2E-389F-D161CD4530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57F71FF-667C-45B9-A8E2-03EFC560FA19}" type="datetimeFigureOut">
              <a:rPr lang="en-GB" smtClean="0"/>
              <a:t>04/09/2025</a:t>
            </a:fld>
            <a:endParaRPr lang="en-GB" dirty="0"/>
          </a:p>
        </p:txBody>
      </p:sp>
      <p:sp>
        <p:nvSpPr>
          <p:cNvPr id="5" name="Footer Placeholder 4">
            <a:extLst>
              <a:ext uri="{FF2B5EF4-FFF2-40B4-BE49-F238E27FC236}">
                <a16:creationId xmlns:a16="http://schemas.microsoft.com/office/drawing/2014/main" id="{467779E4-C242-7C04-457A-472B3562B7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dirty="0"/>
          </a:p>
        </p:txBody>
      </p:sp>
      <p:sp>
        <p:nvSpPr>
          <p:cNvPr id="6" name="Slide Number Placeholder 5">
            <a:extLst>
              <a:ext uri="{FF2B5EF4-FFF2-40B4-BE49-F238E27FC236}">
                <a16:creationId xmlns:a16="http://schemas.microsoft.com/office/drawing/2014/main" id="{43AA01C4-AEE9-B38B-4F9B-203A616EFF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A451FAC-3DF5-4D75-8AB5-4ADAEE414DAA}" type="slidenum">
              <a:rPr lang="en-GB" smtClean="0"/>
              <a:t>‹#›</a:t>
            </a:fld>
            <a:endParaRPr lang="en-GB" dirty="0"/>
          </a:p>
        </p:txBody>
      </p:sp>
    </p:spTree>
    <p:extLst>
      <p:ext uri="{BB962C8B-B14F-4D97-AF65-F5344CB8AC3E}">
        <p14:creationId xmlns:p14="http://schemas.microsoft.com/office/powerpoint/2010/main" val="3946713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BC0"/>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72A6AC3-A5EB-4E50-B460-8B0A428F31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62FC05-DFF3-83C2-E7AA-9AEE42C391C9}"/>
              </a:ext>
            </a:extLst>
          </p:cNvPr>
          <p:cNvSpPr>
            <a:spLocks noGrp="1"/>
          </p:cNvSpPr>
          <p:nvPr>
            <p:ph type="title"/>
          </p:nvPr>
        </p:nvSpPr>
        <p:spPr>
          <a:xfrm>
            <a:off x="1198181" y="2293018"/>
            <a:ext cx="9792469" cy="1293788"/>
          </a:xfrm>
        </p:spPr>
        <p:txBody>
          <a:bodyPr anchor="ctr">
            <a:normAutofit/>
          </a:bodyPr>
          <a:lstStyle/>
          <a:p>
            <a:pPr algn="ctr"/>
            <a:r>
              <a:rPr lang="en-AU" sz="6000" dirty="0">
                <a:solidFill>
                  <a:schemeClr val="bg1"/>
                </a:solidFill>
              </a:rPr>
              <a:t>Capstone Project 1</a:t>
            </a:r>
            <a:endParaRPr lang="en-GB" sz="6000" dirty="0">
              <a:solidFill>
                <a:schemeClr val="bg1"/>
              </a:solidFill>
            </a:endParaRPr>
          </a:p>
        </p:txBody>
      </p:sp>
      <p:pic>
        <p:nvPicPr>
          <p:cNvPr id="7" name="Picture 6">
            <a:extLst>
              <a:ext uri="{FF2B5EF4-FFF2-40B4-BE49-F238E27FC236}">
                <a16:creationId xmlns:a16="http://schemas.microsoft.com/office/drawing/2014/main" id="{4A725D2B-6443-FB70-BA67-A159C45A5F70}"/>
              </a:ext>
            </a:extLst>
          </p:cNvPr>
          <p:cNvPicPr>
            <a:picLocks noChangeAspect="1"/>
          </p:cNvPicPr>
          <p:nvPr/>
        </p:nvPicPr>
        <p:blipFill>
          <a:blip r:embed="rId2"/>
          <a:stretch>
            <a:fillRect/>
          </a:stretch>
        </p:blipFill>
        <p:spPr>
          <a:xfrm>
            <a:off x="9547230" y="131317"/>
            <a:ext cx="2243549" cy="1066861"/>
          </a:xfrm>
          <a:prstGeom prst="rect">
            <a:avLst/>
          </a:prstGeom>
        </p:spPr>
      </p:pic>
      <p:sp>
        <p:nvSpPr>
          <p:cNvPr id="3" name="Content Placeholder 2">
            <a:extLst>
              <a:ext uri="{FF2B5EF4-FFF2-40B4-BE49-F238E27FC236}">
                <a16:creationId xmlns:a16="http://schemas.microsoft.com/office/drawing/2014/main" id="{D215D55D-0792-ACEE-4B88-CF77CC9CC1FF}"/>
              </a:ext>
            </a:extLst>
          </p:cNvPr>
          <p:cNvSpPr>
            <a:spLocks noGrp="1"/>
          </p:cNvSpPr>
          <p:nvPr>
            <p:ph idx="1"/>
          </p:nvPr>
        </p:nvSpPr>
        <p:spPr>
          <a:xfrm>
            <a:off x="1198181" y="3514855"/>
            <a:ext cx="9792469" cy="2606545"/>
          </a:xfrm>
        </p:spPr>
        <p:txBody>
          <a:bodyPr anchor="t">
            <a:normAutofit/>
          </a:bodyPr>
          <a:lstStyle/>
          <a:p>
            <a:pPr algn="ctr"/>
            <a:endParaRPr lang="en-GB" sz="2000"/>
          </a:p>
        </p:txBody>
      </p:sp>
      <p:pic>
        <p:nvPicPr>
          <p:cNvPr id="5" name="Picture 4">
            <a:extLst>
              <a:ext uri="{FF2B5EF4-FFF2-40B4-BE49-F238E27FC236}">
                <a16:creationId xmlns:a16="http://schemas.microsoft.com/office/drawing/2014/main" id="{C63CDB17-EC3F-B680-DD20-A0F140DD5FC5}"/>
              </a:ext>
            </a:extLst>
          </p:cNvPr>
          <p:cNvPicPr>
            <a:picLocks noChangeAspect="1"/>
          </p:cNvPicPr>
          <p:nvPr/>
        </p:nvPicPr>
        <p:blipFill>
          <a:blip r:embed="rId3"/>
          <a:stretch>
            <a:fillRect/>
          </a:stretch>
        </p:blipFill>
        <p:spPr>
          <a:xfrm>
            <a:off x="125169" y="103852"/>
            <a:ext cx="1914792" cy="924054"/>
          </a:xfrm>
          <a:prstGeom prst="rect">
            <a:avLst/>
          </a:prstGeom>
        </p:spPr>
      </p:pic>
    </p:spTree>
    <p:extLst>
      <p:ext uri="{BB962C8B-B14F-4D97-AF65-F5344CB8AC3E}">
        <p14:creationId xmlns:p14="http://schemas.microsoft.com/office/powerpoint/2010/main" val="727295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659E965-2C8D-5A01-D56C-A581156DE5B8}"/>
              </a:ext>
            </a:extLst>
          </p:cNvPr>
          <p:cNvSpPr>
            <a:spLocks noGrp="1"/>
          </p:cNvSpPr>
          <p:nvPr>
            <p:ph type="title"/>
          </p:nvPr>
        </p:nvSpPr>
        <p:spPr>
          <a:xfrm>
            <a:off x="838200" y="609600"/>
            <a:ext cx="3739341" cy="1330839"/>
          </a:xfrm>
        </p:spPr>
        <p:txBody>
          <a:bodyPr vert="horz" lIns="91440" tIns="45720" rIns="91440" bIns="45720" rtlCol="0">
            <a:normAutofit/>
          </a:bodyPr>
          <a:lstStyle/>
          <a:p>
            <a:r>
              <a:rPr lang="en-US" kern="1200" dirty="0">
                <a:latin typeface="+mj-lt"/>
                <a:ea typeface="+mj-ea"/>
                <a:cs typeface="+mj-cs"/>
              </a:rPr>
              <a:t>Data Visualization</a:t>
            </a:r>
          </a:p>
        </p:txBody>
      </p:sp>
      <p:sp>
        <p:nvSpPr>
          <p:cNvPr id="3" name="Content Placeholder 2">
            <a:extLst>
              <a:ext uri="{FF2B5EF4-FFF2-40B4-BE49-F238E27FC236}">
                <a16:creationId xmlns:a16="http://schemas.microsoft.com/office/drawing/2014/main" id="{73F16448-F5F4-7B71-0E9A-EA8C3450805A}"/>
              </a:ext>
            </a:extLst>
          </p:cNvPr>
          <p:cNvSpPr>
            <a:spLocks noGrp="1"/>
          </p:cNvSpPr>
          <p:nvPr>
            <p:ph idx="1"/>
          </p:nvPr>
        </p:nvSpPr>
        <p:spPr>
          <a:xfrm>
            <a:off x="862366" y="2194102"/>
            <a:ext cx="3427001" cy="3908586"/>
          </a:xfrm>
        </p:spPr>
        <p:txBody>
          <a:bodyPr vert="horz" lIns="91440" tIns="45720" rIns="91440" bIns="45720" rtlCol="0">
            <a:normAutofit/>
          </a:bodyPr>
          <a:lstStyle/>
          <a:p>
            <a:pPr marL="0" indent="0">
              <a:buNone/>
            </a:pPr>
            <a:r>
              <a:rPr lang="en-US" sz="2000" kern="1200" dirty="0">
                <a:latin typeface="+mn-lt"/>
                <a:ea typeface="+mn-ea"/>
                <a:cs typeface="+mn-cs"/>
              </a:rPr>
              <a:t>Then we have Pie Chart showing the percentage of profitable orders and non-profitable ones</a:t>
            </a:r>
          </a:p>
        </p:txBody>
      </p:sp>
      <p:pic>
        <p:nvPicPr>
          <p:cNvPr id="9" name="Picture 8">
            <a:extLst>
              <a:ext uri="{FF2B5EF4-FFF2-40B4-BE49-F238E27FC236}">
                <a16:creationId xmlns:a16="http://schemas.microsoft.com/office/drawing/2014/main" id="{EEA753B3-5397-F57E-ECB3-FEFCE42AA4F4}"/>
              </a:ext>
            </a:extLst>
          </p:cNvPr>
          <p:cNvPicPr>
            <a:picLocks noChangeAspect="1"/>
          </p:cNvPicPr>
          <p:nvPr/>
        </p:nvPicPr>
        <p:blipFill>
          <a:blip r:embed="rId2"/>
          <a:stretch>
            <a:fillRect/>
          </a:stretch>
        </p:blipFill>
        <p:spPr>
          <a:xfrm>
            <a:off x="5445457" y="1406693"/>
            <a:ext cx="6155141" cy="4068354"/>
          </a:xfrm>
          <a:prstGeom prst="rect">
            <a:avLst/>
          </a:prstGeom>
        </p:spPr>
      </p:pic>
    </p:spTree>
    <p:extLst>
      <p:ext uri="{BB962C8B-B14F-4D97-AF65-F5344CB8AC3E}">
        <p14:creationId xmlns:p14="http://schemas.microsoft.com/office/powerpoint/2010/main" val="2056078304"/>
      </p:ext>
    </p:extLst>
  </p:cSld>
  <p:clrMapOvr>
    <a:masterClrMapping/>
  </p:clrMapOvr>
  <mc:AlternateContent xmlns:mc="http://schemas.openxmlformats.org/markup-compatibility/2006" xmlns:p14="http://schemas.microsoft.com/office/powerpoint/2010/main">
    <mc:Choice Requires="p14">
      <p:transition spd="slow" p14:dur="2000" advTm="28263"/>
    </mc:Choice>
    <mc:Fallback xmlns="">
      <p:transition spd="slow" advTm="2826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B4FB3A09-B3A5-B0C9-354D-B14727D81CEF}"/>
              </a:ext>
            </a:extLst>
          </p:cNvPr>
          <p:cNvSpPr>
            <a:spLocks noGrp="1"/>
          </p:cNvSpPr>
          <p:nvPr>
            <p:ph type="title"/>
          </p:nvPr>
        </p:nvSpPr>
        <p:spPr>
          <a:xfrm>
            <a:off x="838200" y="609600"/>
            <a:ext cx="3739341" cy="1330839"/>
          </a:xfrm>
        </p:spPr>
        <p:txBody>
          <a:bodyPr>
            <a:normAutofit/>
          </a:bodyPr>
          <a:lstStyle/>
          <a:p>
            <a:r>
              <a:rPr lang="en-AU" dirty="0"/>
              <a:t>Data Visualization</a:t>
            </a:r>
            <a:endParaRPr lang="en-GB" dirty="0"/>
          </a:p>
        </p:txBody>
      </p:sp>
      <p:sp>
        <p:nvSpPr>
          <p:cNvPr id="3" name="Content Placeholder 2">
            <a:extLst>
              <a:ext uri="{FF2B5EF4-FFF2-40B4-BE49-F238E27FC236}">
                <a16:creationId xmlns:a16="http://schemas.microsoft.com/office/drawing/2014/main" id="{D5B540C5-BAB0-27E6-BC3A-EDC4CFCCD930}"/>
              </a:ext>
            </a:extLst>
          </p:cNvPr>
          <p:cNvSpPr>
            <a:spLocks noGrp="1"/>
          </p:cNvSpPr>
          <p:nvPr>
            <p:ph idx="1"/>
          </p:nvPr>
        </p:nvSpPr>
        <p:spPr>
          <a:xfrm>
            <a:off x="862366" y="2194102"/>
            <a:ext cx="3427001" cy="3908586"/>
          </a:xfrm>
        </p:spPr>
        <p:txBody>
          <a:bodyPr>
            <a:normAutofit/>
          </a:bodyPr>
          <a:lstStyle/>
          <a:p>
            <a:r>
              <a:rPr lang="en-AU" sz="2000" dirty="0"/>
              <a:t>Then we have the profit of each category on a bar chart stacked with the sub-category to be able to visually see the biggest and lowest profitable category</a:t>
            </a:r>
            <a:endParaRPr lang="en-GB" sz="2000" dirty="0"/>
          </a:p>
        </p:txBody>
      </p:sp>
      <p:pic>
        <p:nvPicPr>
          <p:cNvPr id="7" name="Picture 6">
            <a:extLst>
              <a:ext uri="{FF2B5EF4-FFF2-40B4-BE49-F238E27FC236}">
                <a16:creationId xmlns:a16="http://schemas.microsoft.com/office/drawing/2014/main" id="{820BB8DE-0CAF-1083-C52B-1985321BC1D4}"/>
              </a:ext>
            </a:extLst>
          </p:cNvPr>
          <p:cNvPicPr>
            <a:picLocks noChangeAspect="1"/>
          </p:cNvPicPr>
          <p:nvPr/>
        </p:nvPicPr>
        <p:blipFill>
          <a:blip r:embed="rId2"/>
          <a:stretch>
            <a:fillRect/>
          </a:stretch>
        </p:blipFill>
        <p:spPr>
          <a:xfrm>
            <a:off x="5151733" y="2233445"/>
            <a:ext cx="6516009" cy="2391109"/>
          </a:xfrm>
          <a:prstGeom prst="rect">
            <a:avLst/>
          </a:prstGeom>
        </p:spPr>
      </p:pic>
    </p:spTree>
    <p:extLst>
      <p:ext uri="{BB962C8B-B14F-4D97-AF65-F5344CB8AC3E}">
        <p14:creationId xmlns:p14="http://schemas.microsoft.com/office/powerpoint/2010/main" val="2955159626"/>
      </p:ext>
    </p:extLst>
  </p:cSld>
  <p:clrMapOvr>
    <a:masterClrMapping/>
  </p:clrMapOvr>
  <mc:AlternateContent xmlns:mc="http://schemas.openxmlformats.org/markup-compatibility/2006" xmlns:p14="http://schemas.microsoft.com/office/powerpoint/2010/main">
    <mc:Choice Requires="p14">
      <p:transition spd="slow" p14:dur="2000" advTm="55003"/>
    </mc:Choice>
    <mc:Fallback xmlns="">
      <p:transition spd="slow" advTm="5500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7109516-CC5D-29D1-1C92-BF75A2115846}"/>
              </a:ext>
            </a:extLst>
          </p:cNvPr>
          <p:cNvSpPr>
            <a:spLocks noGrp="1"/>
          </p:cNvSpPr>
          <p:nvPr>
            <p:ph type="title"/>
          </p:nvPr>
        </p:nvSpPr>
        <p:spPr>
          <a:xfrm>
            <a:off x="838200" y="609600"/>
            <a:ext cx="3739341" cy="1330839"/>
          </a:xfrm>
        </p:spPr>
        <p:txBody>
          <a:bodyPr>
            <a:normAutofit/>
          </a:bodyPr>
          <a:lstStyle/>
          <a:p>
            <a:r>
              <a:rPr lang="en-AU" dirty="0"/>
              <a:t>Data Visualization</a:t>
            </a:r>
            <a:endParaRPr lang="en-GB" dirty="0"/>
          </a:p>
        </p:txBody>
      </p:sp>
      <p:sp>
        <p:nvSpPr>
          <p:cNvPr id="3" name="Content Placeholder 2">
            <a:extLst>
              <a:ext uri="{FF2B5EF4-FFF2-40B4-BE49-F238E27FC236}">
                <a16:creationId xmlns:a16="http://schemas.microsoft.com/office/drawing/2014/main" id="{293F1844-41FA-1052-95BA-A1230F15365B}"/>
              </a:ext>
            </a:extLst>
          </p:cNvPr>
          <p:cNvSpPr>
            <a:spLocks noGrp="1"/>
          </p:cNvSpPr>
          <p:nvPr>
            <p:ph idx="1"/>
          </p:nvPr>
        </p:nvSpPr>
        <p:spPr>
          <a:xfrm>
            <a:off x="862366" y="2194102"/>
            <a:ext cx="3427001" cy="3908586"/>
          </a:xfrm>
        </p:spPr>
        <p:txBody>
          <a:bodyPr>
            <a:normAutofit/>
          </a:bodyPr>
          <a:lstStyle/>
          <a:p>
            <a:r>
              <a:rPr lang="en-AU" sz="2000" dirty="0"/>
              <a:t>And we got this bar chart from Tableau showing each category with its profit/loss </a:t>
            </a:r>
            <a:endParaRPr lang="en-GB" sz="2000" dirty="0"/>
          </a:p>
        </p:txBody>
      </p:sp>
      <p:pic>
        <p:nvPicPr>
          <p:cNvPr id="8" name="Picture 7">
            <a:extLst>
              <a:ext uri="{FF2B5EF4-FFF2-40B4-BE49-F238E27FC236}">
                <a16:creationId xmlns:a16="http://schemas.microsoft.com/office/drawing/2014/main" id="{66266715-770D-8E5D-EF22-824DF40F9E09}"/>
              </a:ext>
            </a:extLst>
          </p:cNvPr>
          <p:cNvPicPr>
            <a:picLocks noChangeAspect="1"/>
          </p:cNvPicPr>
          <p:nvPr/>
        </p:nvPicPr>
        <p:blipFill>
          <a:blip r:embed="rId2"/>
          <a:stretch>
            <a:fillRect/>
          </a:stretch>
        </p:blipFill>
        <p:spPr>
          <a:xfrm>
            <a:off x="5445457" y="1755901"/>
            <a:ext cx="6155141" cy="3369939"/>
          </a:xfrm>
          <a:prstGeom prst="rect">
            <a:avLst/>
          </a:prstGeom>
        </p:spPr>
      </p:pic>
    </p:spTree>
    <p:extLst>
      <p:ext uri="{BB962C8B-B14F-4D97-AF65-F5344CB8AC3E}">
        <p14:creationId xmlns:p14="http://schemas.microsoft.com/office/powerpoint/2010/main" val="3498154137"/>
      </p:ext>
    </p:extLst>
  </p:cSld>
  <p:clrMapOvr>
    <a:masterClrMapping/>
  </p:clrMapOvr>
  <mc:AlternateContent xmlns:mc="http://schemas.openxmlformats.org/markup-compatibility/2006" xmlns:p14="http://schemas.microsoft.com/office/powerpoint/2010/main">
    <mc:Choice Requires="p14">
      <p:transition spd="slow" p14:dur="2000" advTm="48109"/>
    </mc:Choice>
    <mc:Fallback xmlns="">
      <p:transition spd="slow" advTm="4810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1BEA51E-4C82-FA45-EFAF-6F47076B0F5E}"/>
              </a:ext>
            </a:extLst>
          </p:cNvPr>
          <p:cNvSpPr>
            <a:spLocks noGrp="1"/>
          </p:cNvSpPr>
          <p:nvPr>
            <p:ph type="title"/>
          </p:nvPr>
        </p:nvSpPr>
        <p:spPr>
          <a:xfrm>
            <a:off x="838200" y="609600"/>
            <a:ext cx="3739341" cy="1330839"/>
          </a:xfrm>
        </p:spPr>
        <p:txBody>
          <a:bodyPr>
            <a:normAutofit/>
          </a:bodyPr>
          <a:lstStyle/>
          <a:p>
            <a:r>
              <a:rPr lang="en-AU" dirty="0"/>
              <a:t>Data Visualization</a:t>
            </a:r>
            <a:endParaRPr lang="en-GB" dirty="0"/>
          </a:p>
        </p:txBody>
      </p:sp>
      <p:sp>
        <p:nvSpPr>
          <p:cNvPr id="3" name="Content Placeholder 2">
            <a:extLst>
              <a:ext uri="{FF2B5EF4-FFF2-40B4-BE49-F238E27FC236}">
                <a16:creationId xmlns:a16="http://schemas.microsoft.com/office/drawing/2014/main" id="{3E4CA03C-74BA-1F42-18E1-55532F309839}"/>
              </a:ext>
            </a:extLst>
          </p:cNvPr>
          <p:cNvSpPr>
            <a:spLocks noGrp="1"/>
          </p:cNvSpPr>
          <p:nvPr>
            <p:ph idx="1"/>
          </p:nvPr>
        </p:nvSpPr>
        <p:spPr>
          <a:xfrm>
            <a:off x="862366" y="2194102"/>
            <a:ext cx="3427001" cy="3908586"/>
          </a:xfrm>
        </p:spPr>
        <p:txBody>
          <a:bodyPr>
            <a:normAutofit/>
          </a:bodyPr>
          <a:lstStyle/>
          <a:p>
            <a:r>
              <a:rPr lang="en-AU" sz="2000" dirty="0"/>
              <a:t>And finally, we’re having the Amount and Profit vs Month, we used line chart to be able to see ups and downs clearly</a:t>
            </a:r>
            <a:endParaRPr lang="en-GB" sz="2000" dirty="0"/>
          </a:p>
        </p:txBody>
      </p:sp>
      <p:pic>
        <p:nvPicPr>
          <p:cNvPr id="7" name="Picture 6">
            <a:extLst>
              <a:ext uri="{FF2B5EF4-FFF2-40B4-BE49-F238E27FC236}">
                <a16:creationId xmlns:a16="http://schemas.microsoft.com/office/drawing/2014/main" id="{70F8692B-6C5B-B922-A473-7B53C382A39B}"/>
              </a:ext>
            </a:extLst>
          </p:cNvPr>
          <p:cNvPicPr>
            <a:picLocks noChangeAspect="1"/>
          </p:cNvPicPr>
          <p:nvPr/>
        </p:nvPicPr>
        <p:blipFill>
          <a:blip r:embed="rId2"/>
          <a:stretch>
            <a:fillRect/>
          </a:stretch>
        </p:blipFill>
        <p:spPr>
          <a:xfrm>
            <a:off x="5863003" y="1708583"/>
            <a:ext cx="5249008" cy="3038899"/>
          </a:xfrm>
          <a:prstGeom prst="rect">
            <a:avLst/>
          </a:prstGeom>
        </p:spPr>
      </p:pic>
    </p:spTree>
    <p:extLst>
      <p:ext uri="{BB962C8B-B14F-4D97-AF65-F5344CB8AC3E}">
        <p14:creationId xmlns:p14="http://schemas.microsoft.com/office/powerpoint/2010/main" val="3710430817"/>
      </p:ext>
    </p:extLst>
  </p:cSld>
  <p:clrMapOvr>
    <a:masterClrMapping/>
  </p:clrMapOvr>
  <mc:AlternateContent xmlns:mc="http://schemas.openxmlformats.org/markup-compatibility/2006" xmlns:p14="http://schemas.microsoft.com/office/powerpoint/2010/main">
    <mc:Choice Requires="p14">
      <p:transition spd="slow" p14:dur="2000" advTm="87101"/>
    </mc:Choice>
    <mc:Fallback xmlns="">
      <p:transition spd="slow" advTm="87101"/>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67F6A38-333E-E9A8-7EBC-7FACB14A0151}"/>
              </a:ext>
            </a:extLst>
          </p:cNvPr>
          <p:cNvSpPr>
            <a:spLocks noGrp="1"/>
          </p:cNvSpPr>
          <p:nvPr>
            <p:ph type="title"/>
          </p:nvPr>
        </p:nvSpPr>
        <p:spPr>
          <a:xfrm>
            <a:off x="838200" y="609600"/>
            <a:ext cx="3739341" cy="1330839"/>
          </a:xfrm>
        </p:spPr>
        <p:txBody>
          <a:bodyPr>
            <a:normAutofit/>
          </a:bodyPr>
          <a:lstStyle/>
          <a:p>
            <a:r>
              <a:rPr lang="en-AU" dirty="0"/>
              <a:t>Data Visualization</a:t>
            </a:r>
            <a:endParaRPr lang="en-GB" dirty="0"/>
          </a:p>
        </p:txBody>
      </p:sp>
      <p:sp>
        <p:nvSpPr>
          <p:cNvPr id="3" name="Content Placeholder 2">
            <a:extLst>
              <a:ext uri="{FF2B5EF4-FFF2-40B4-BE49-F238E27FC236}">
                <a16:creationId xmlns:a16="http://schemas.microsoft.com/office/drawing/2014/main" id="{2BC3EAC4-04E4-845B-5A0A-190C1946037C}"/>
              </a:ext>
            </a:extLst>
          </p:cNvPr>
          <p:cNvSpPr>
            <a:spLocks noGrp="1"/>
          </p:cNvSpPr>
          <p:nvPr>
            <p:ph idx="1"/>
          </p:nvPr>
        </p:nvSpPr>
        <p:spPr>
          <a:xfrm>
            <a:off x="862366" y="2194102"/>
            <a:ext cx="3427001" cy="3908586"/>
          </a:xfrm>
        </p:spPr>
        <p:txBody>
          <a:bodyPr>
            <a:normAutofit fontScale="85000" lnSpcReduction="20000"/>
          </a:bodyPr>
          <a:lstStyle/>
          <a:p>
            <a:r>
              <a:rPr lang="en-AU" sz="2000" dirty="0"/>
              <a:t>The Whole Dashboard</a:t>
            </a:r>
          </a:p>
          <a:p>
            <a:r>
              <a:rPr lang="en-AU" sz="2000" dirty="0"/>
              <a:t>It’s fully dynamic, we can click on a city to see the analysis for only a one and all other charts are going to change.</a:t>
            </a:r>
          </a:p>
          <a:p>
            <a:r>
              <a:rPr lang="en-AU" sz="2000" dirty="0"/>
              <a:t>Equally if we specified a category to see the analysis of only a specific category, all other charts are going to change as well.</a:t>
            </a:r>
          </a:p>
          <a:p>
            <a:r>
              <a:rPr lang="en-AU" sz="2000" dirty="0"/>
              <a:t>The Dashboard helps the business see insights like which cities are most contributing, which category is most profitable, what’s their profit YTD or MTD, their sales over the months, and more…</a:t>
            </a:r>
            <a:endParaRPr lang="en-GB" sz="2000" dirty="0"/>
          </a:p>
        </p:txBody>
      </p:sp>
      <p:pic>
        <p:nvPicPr>
          <p:cNvPr id="5" name="Picture 4">
            <a:extLst>
              <a:ext uri="{FF2B5EF4-FFF2-40B4-BE49-F238E27FC236}">
                <a16:creationId xmlns:a16="http://schemas.microsoft.com/office/drawing/2014/main" id="{BB77E36A-85DB-E819-6E33-D8AB340CC756}"/>
              </a:ext>
            </a:extLst>
          </p:cNvPr>
          <p:cNvPicPr>
            <a:picLocks noChangeAspect="1"/>
          </p:cNvPicPr>
          <p:nvPr/>
        </p:nvPicPr>
        <p:blipFill>
          <a:blip r:embed="rId2"/>
          <a:stretch>
            <a:fillRect/>
          </a:stretch>
        </p:blipFill>
        <p:spPr>
          <a:xfrm>
            <a:off x="5445457" y="1763595"/>
            <a:ext cx="6155141" cy="3354551"/>
          </a:xfrm>
          <a:prstGeom prst="rect">
            <a:avLst/>
          </a:prstGeom>
        </p:spPr>
      </p:pic>
    </p:spTree>
    <p:extLst>
      <p:ext uri="{BB962C8B-B14F-4D97-AF65-F5344CB8AC3E}">
        <p14:creationId xmlns:p14="http://schemas.microsoft.com/office/powerpoint/2010/main" val="3439962037"/>
      </p:ext>
    </p:extLst>
  </p:cSld>
  <p:clrMapOvr>
    <a:masterClrMapping/>
  </p:clrMapOvr>
  <mc:AlternateContent xmlns:mc="http://schemas.openxmlformats.org/markup-compatibility/2006" xmlns:p14="http://schemas.microsoft.com/office/powerpoint/2010/main">
    <mc:Choice Requires="p14">
      <p:transition spd="slow" p14:dur="2000" advTm="107155"/>
    </mc:Choice>
    <mc:Fallback xmlns="">
      <p:transition spd="slow" advTm="10715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88FE8-CB74-375D-DB23-7BD53BFB4837}"/>
              </a:ext>
            </a:extLst>
          </p:cNvPr>
          <p:cNvSpPr>
            <a:spLocks noGrp="1"/>
          </p:cNvSpPr>
          <p:nvPr>
            <p:ph type="title"/>
          </p:nvPr>
        </p:nvSpPr>
        <p:spPr/>
        <p:txBody>
          <a:bodyPr/>
          <a:lstStyle/>
          <a:p>
            <a:r>
              <a:rPr lang="en-AU" dirty="0"/>
              <a:t>Data Visualization</a:t>
            </a:r>
            <a:endParaRPr lang="en-GB" dirty="0"/>
          </a:p>
        </p:txBody>
      </p:sp>
      <p:sp>
        <p:nvSpPr>
          <p:cNvPr id="3" name="Content Placeholder 2">
            <a:extLst>
              <a:ext uri="{FF2B5EF4-FFF2-40B4-BE49-F238E27FC236}">
                <a16:creationId xmlns:a16="http://schemas.microsoft.com/office/drawing/2014/main" id="{E6C03F93-70B1-3B85-A069-319C1A21258C}"/>
              </a:ext>
            </a:extLst>
          </p:cNvPr>
          <p:cNvSpPr>
            <a:spLocks noGrp="1"/>
          </p:cNvSpPr>
          <p:nvPr>
            <p:ph idx="1"/>
          </p:nvPr>
        </p:nvSpPr>
        <p:spPr/>
        <p:txBody>
          <a:bodyPr/>
          <a:lstStyle/>
          <a:p>
            <a:r>
              <a:rPr lang="en-AU" dirty="0"/>
              <a:t>Dashboard:</a:t>
            </a:r>
            <a:endParaRPr lang="en-GB" dirty="0"/>
          </a:p>
        </p:txBody>
      </p:sp>
      <p:pic>
        <p:nvPicPr>
          <p:cNvPr id="4" name="2025-09-04 22-29-25">
            <a:hlinkClick r:id="" action="ppaction://media"/>
            <a:extLst>
              <a:ext uri="{FF2B5EF4-FFF2-40B4-BE49-F238E27FC236}">
                <a16:creationId xmlns:a16="http://schemas.microsoft.com/office/drawing/2014/main" id="{A2BD8505-6BFD-FE22-03BE-84C7DD72AC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02426" y="2368346"/>
            <a:ext cx="6587613" cy="3705532"/>
          </a:xfrm>
          <a:prstGeom prst="rect">
            <a:avLst/>
          </a:prstGeom>
        </p:spPr>
      </p:pic>
    </p:spTree>
    <p:extLst>
      <p:ext uri="{BB962C8B-B14F-4D97-AF65-F5344CB8AC3E}">
        <p14:creationId xmlns:p14="http://schemas.microsoft.com/office/powerpoint/2010/main" val="4804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4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0A005-1A32-DFD7-1FF8-00C25C0C9D20}"/>
              </a:ext>
            </a:extLst>
          </p:cNvPr>
          <p:cNvSpPr>
            <a:spLocks noGrp="1"/>
          </p:cNvSpPr>
          <p:nvPr>
            <p:ph type="title"/>
          </p:nvPr>
        </p:nvSpPr>
        <p:spPr/>
        <p:txBody>
          <a:bodyPr/>
          <a:lstStyle/>
          <a:p>
            <a:r>
              <a:rPr lang="en-AU" dirty="0"/>
              <a:t>Conclusion</a:t>
            </a:r>
            <a:endParaRPr lang="en-GB" dirty="0"/>
          </a:p>
        </p:txBody>
      </p:sp>
      <p:sp>
        <p:nvSpPr>
          <p:cNvPr id="3" name="Content Placeholder 2">
            <a:extLst>
              <a:ext uri="{FF2B5EF4-FFF2-40B4-BE49-F238E27FC236}">
                <a16:creationId xmlns:a16="http://schemas.microsoft.com/office/drawing/2014/main" id="{D1FF6930-D202-0DD3-410D-03A9F320EE43}"/>
              </a:ext>
            </a:extLst>
          </p:cNvPr>
          <p:cNvSpPr>
            <a:spLocks noGrp="1"/>
          </p:cNvSpPr>
          <p:nvPr>
            <p:ph idx="1"/>
          </p:nvPr>
        </p:nvSpPr>
        <p:spPr/>
        <p:txBody>
          <a:bodyPr/>
          <a:lstStyle/>
          <a:p>
            <a:r>
              <a:rPr lang="en-AU" dirty="0"/>
              <a:t>After doing the EDA and making the Dashboard we found the following</a:t>
            </a:r>
            <a:r>
              <a:rPr lang="en-GB" dirty="0"/>
              <a:t>:</a:t>
            </a:r>
          </a:p>
          <a:p>
            <a:pPr lvl="1"/>
            <a:r>
              <a:rPr lang="en-AU" dirty="0"/>
              <a:t>Electronics and Clothes both are more profitable and being sold more than Furniture, so we can </a:t>
            </a:r>
            <a:r>
              <a:rPr lang="en-GB" dirty="0"/>
              <a:t>expand the variety of both, stock more of them, or use our recommendation system</a:t>
            </a:r>
          </a:p>
          <a:p>
            <a:pPr lvl="1"/>
            <a:r>
              <a:rPr lang="en-AU" dirty="0"/>
              <a:t>January and November are the most profiting months over the year, so we might </a:t>
            </a:r>
            <a:r>
              <a:rPr lang="en-GB" dirty="0"/>
              <a:t>start marketing campaigns in December and October to build momentum. We can as well do discounts during these months to encourage larger purchases during these months when customers are most active.</a:t>
            </a:r>
          </a:p>
          <a:p>
            <a:pPr lvl="1"/>
            <a:r>
              <a:rPr lang="en-GB" dirty="0"/>
              <a:t>Indore city is the one with the highest order count, so we can partner with local</a:t>
            </a:r>
            <a:r>
              <a:rPr lang="en-GB" b="1" dirty="0"/>
              <a:t> </a:t>
            </a:r>
            <a:r>
              <a:rPr lang="en-GB" dirty="0"/>
              <a:t>influencers to strengthen brand presence.</a:t>
            </a:r>
            <a:endParaRPr lang="en-AU" dirty="0"/>
          </a:p>
          <a:p>
            <a:pPr lvl="1"/>
            <a:endParaRPr lang="en-AU" dirty="0"/>
          </a:p>
        </p:txBody>
      </p:sp>
    </p:spTree>
    <p:extLst>
      <p:ext uri="{BB962C8B-B14F-4D97-AF65-F5344CB8AC3E}">
        <p14:creationId xmlns:p14="http://schemas.microsoft.com/office/powerpoint/2010/main" val="1371098894"/>
      </p:ext>
    </p:extLst>
  </p:cSld>
  <p:clrMapOvr>
    <a:masterClrMapping/>
  </p:clrMapOvr>
  <mc:AlternateContent xmlns:mc="http://schemas.openxmlformats.org/markup-compatibility/2006" xmlns:p14="http://schemas.microsoft.com/office/powerpoint/2010/main">
    <mc:Choice Requires="p14">
      <p:transition spd="slow" p14:dur="2000" advTm="109556"/>
    </mc:Choice>
    <mc:Fallback xmlns="">
      <p:transition spd="slow" advTm="10955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06BD9-C1B4-A755-1935-4811099ED160}"/>
              </a:ext>
            </a:extLst>
          </p:cNvPr>
          <p:cNvSpPr>
            <a:spLocks noGrp="1"/>
          </p:cNvSpPr>
          <p:nvPr>
            <p:ph type="title"/>
          </p:nvPr>
        </p:nvSpPr>
        <p:spPr/>
        <p:txBody>
          <a:bodyPr/>
          <a:lstStyle/>
          <a:p>
            <a:r>
              <a:rPr lang="en-AU" dirty="0"/>
              <a:t>Conclusion (cont’d)</a:t>
            </a:r>
            <a:endParaRPr lang="en-GB" dirty="0"/>
          </a:p>
        </p:txBody>
      </p:sp>
      <p:sp>
        <p:nvSpPr>
          <p:cNvPr id="3" name="Content Placeholder 2">
            <a:extLst>
              <a:ext uri="{FF2B5EF4-FFF2-40B4-BE49-F238E27FC236}">
                <a16:creationId xmlns:a16="http://schemas.microsoft.com/office/drawing/2014/main" id="{4163E23E-41CC-FE14-E858-84B19C681F9B}"/>
              </a:ext>
            </a:extLst>
          </p:cNvPr>
          <p:cNvSpPr>
            <a:spLocks noGrp="1"/>
          </p:cNvSpPr>
          <p:nvPr>
            <p:ph idx="1"/>
          </p:nvPr>
        </p:nvSpPr>
        <p:spPr/>
        <p:txBody>
          <a:bodyPr/>
          <a:lstStyle/>
          <a:p>
            <a:pPr lvl="1"/>
            <a:r>
              <a:rPr lang="en-AU" dirty="0"/>
              <a:t>We also found that most used payment method is COD and we have a positive correlation between Credit Card payment mode and profit, this’s because customers </a:t>
            </a:r>
            <a:r>
              <a:rPr lang="en-GB" dirty="0"/>
              <a:t>fear of online fraud, failed deliveries, or lack of digital payment familiarity, so we should build trust with them and encourage using Credit Card by giving discounts </a:t>
            </a:r>
          </a:p>
          <a:p>
            <a:pPr lvl="1"/>
            <a:r>
              <a:rPr lang="en-GB" dirty="0"/>
              <a:t>We also found that around 40% of our orders are not achieving profit, and the biggest contributor to this is the Electronics category which indicates a problem with our discount/pricing system.</a:t>
            </a:r>
          </a:p>
        </p:txBody>
      </p:sp>
    </p:spTree>
    <p:extLst>
      <p:ext uri="{BB962C8B-B14F-4D97-AF65-F5344CB8AC3E}">
        <p14:creationId xmlns:p14="http://schemas.microsoft.com/office/powerpoint/2010/main" val="1489257804"/>
      </p:ext>
    </p:extLst>
  </p:cSld>
  <p:clrMapOvr>
    <a:masterClrMapping/>
  </p:clrMapOvr>
  <mc:AlternateContent xmlns:mc="http://schemas.openxmlformats.org/markup-compatibility/2006" xmlns:p14="http://schemas.microsoft.com/office/powerpoint/2010/main">
    <mc:Choice Requires="p14">
      <p:transition spd="slow" p14:dur="2000" advTm="81441"/>
    </mc:Choice>
    <mc:Fallback xmlns="">
      <p:transition spd="slow" advTm="8144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370F5-623C-2951-A6C1-08EC2C8A8057}"/>
              </a:ext>
            </a:extLst>
          </p:cNvPr>
          <p:cNvSpPr>
            <a:spLocks noGrp="1"/>
          </p:cNvSpPr>
          <p:nvPr>
            <p:ph type="title"/>
          </p:nvPr>
        </p:nvSpPr>
        <p:spPr/>
        <p:txBody>
          <a:bodyPr/>
          <a:lstStyle/>
          <a:p>
            <a:r>
              <a:rPr lang="en-AU" dirty="0"/>
              <a:t>Final Words…</a:t>
            </a:r>
            <a:endParaRPr lang="en-GB" dirty="0"/>
          </a:p>
        </p:txBody>
      </p:sp>
      <p:sp>
        <p:nvSpPr>
          <p:cNvPr id="3" name="Content Placeholder 2">
            <a:extLst>
              <a:ext uri="{FF2B5EF4-FFF2-40B4-BE49-F238E27FC236}">
                <a16:creationId xmlns:a16="http://schemas.microsoft.com/office/drawing/2014/main" id="{8E39C084-CB77-FC49-A2BB-A7CDDA0C952C}"/>
              </a:ext>
            </a:extLst>
          </p:cNvPr>
          <p:cNvSpPr>
            <a:spLocks noGrp="1"/>
          </p:cNvSpPr>
          <p:nvPr>
            <p:ph idx="1"/>
          </p:nvPr>
        </p:nvSpPr>
        <p:spPr/>
        <p:txBody>
          <a:bodyPr/>
          <a:lstStyle/>
          <a:p>
            <a:r>
              <a:rPr lang="en-AU" dirty="0"/>
              <a:t>Our analysis is still limited, the dataset is relatively small, it’s only one year, we don’t know much about discount applied or delivery details, so our analysis may not give the 100% correct advice.</a:t>
            </a:r>
          </a:p>
          <a:p>
            <a:endParaRPr lang="en-AU" dirty="0"/>
          </a:p>
          <a:p>
            <a:r>
              <a:rPr lang="en-AU" dirty="0"/>
              <a:t>We’re pleased to do such a project, we applied the concepts we had by practice, we learned a lot, and we’re looking for more…</a:t>
            </a:r>
            <a:endParaRPr lang="en-GB" dirty="0"/>
          </a:p>
          <a:p>
            <a:r>
              <a:rPr lang="en-GB" dirty="0"/>
              <a:t>Thank You</a:t>
            </a:r>
            <a:r>
              <a:rPr lang="en-AU" dirty="0"/>
              <a:t>!</a:t>
            </a:r>
            <a:endParaRPr lang="en-GB" dirty="0"/>
          </a:p>
        </p:txBody>
      </p:sp>
    </p:spTree>
    <p:extLst>
      <p:ext uri="{BB962C8B-B14F-4D97-AF65-F5344CB8AC3E}">
        <p14:creationId xmlns:p14="http://schemas.microsoft.com/office/powerpoint/2010/main" val="4267759729"/>
      </p:ext>
    </p:extLst>
  </p:cSld>
  <p:clrMapOvr>
    <a:masterClrMapping/>
  </p:clrMapOvr>
  <mc:AlternateContent xmlns:mc="http://schemas.openxmlformats.org/markup-compatibility/2006" xmlns:p14="http://schemas.microsoft.com/office/powerpoint/2010/main">
    <mc:Choice Requires="p14">
      <p:transition spd="slow" p14:dur="2000" advTm="39576"/>
    </mc:Choice>
    <mc:Fallback xmlns="">
      <p:transition spd="slow" advTm="3957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0CA40-8F2A-B32F-1497-3396332C6582}"/>
              </a:ext>
            </a:extLst>
          </p:cNvPr>
          <p:cNvSpPr>
            <a:spLocks noGrp="1"/>
          </p:cNvSpPr>
          <p:nvPr>
            <p:ph type="title"/>
          </p:nvPr>
        </p:nvSpPr>
        <p:spPr/>
        <p:txBody>
          <a:bodyPr/>
          <a:lstStyle/>
          <a:p>
            <a:r>
              <a:rPr lang="en-AU" dirty="0"/>
              <a:t>Our Team</a:t>
            </a:r>
            <a:endParaRPr lang="en-GB" dirty="0"/>
          </a:p>
        </p:txBody>
      </p:sp>
      <p:sp>
        <p:nvSpPr>
          <p:cNvPr id="3" name="Content Placeholder 2">
            <a:extLst>
              <a:ext uri="{FF2B5EF4-FFF2-40B4-BE49-F238E27FC236}">
                <a16:creationId xmlns:a16="http://schemas.microsoft.com/office/drawing/2014/main" id="{5DC78A78-FD13-04C8-8FBF-4FBA7DEF2203}"/>
              </a:ext>
            </a:extLst>
          </p:cNvPr>
          <p:cNvSpPr>
            <a:spLocks noGrp="1"/>
          </p:cNvSpPr>
          <p:nvPr>
            <p:ph idx="1"/>
          </p:nvPr>
        </p:nvSpPr>
        <p:spPr/>
        <p:txBody>
          <a:bodyPr/>
          <a:lstStyle/>
          <a:p>
            <a:r>
              <a:rPr lang="en-AU" dirty="0"/>
              <a:t>Mostafa Ahmed</a:t>
            </a:r>
          </a:p>
          <a:p>
            <a:r>
              <a:rPr lang="en-AU" dirty="0"/>
              <a:t>Omar Abdel Razek</a:t>
            </a:r>
          </a:p>
          <a:p>
            <a:r>
              <a:rPr lang="en-AU" dirty="0"/>
              <a:t>Haneen Mohamed</a:t>
            </a:r>
          </a:p>
          <a:p>
            <a:pPr marL="0" indent="0">
              <a:buNone/>
            </a:pPr>
            <a:endParaRPr lang="en-GB" dirty="0"/>
          </a:p>
          <a:p>
            <a:pPr marL="0" indent="0">
              <a:buNone/>
            </a:pPr>
            <a:r>
              <a:rPr lang="en-GB" dirty="0"/>
              <a:t>Our Facilitator:</a:t>
            </a:r>
          </a:p>
          <a:p>
            <a:pPr marL="0" indent="0">
              <a:buNone/>
            </a:pPr>
            <a:r>
              <a:rPr lang="en-GB" dirty="0"/>
              <a:t>Aya Nada</a:t>
            </a:r>
            <a:endParaRPr lang="en-AU" dirty="0"/>
          </a:p>
        </p:txBody>
      </p:sp>
    </p:spTree>
    <p:extLst>
      <p:ext uri="{BB962C8B-B14F-4D97-AF65-F5344CB8AC3E}">
        <p14:creationId xmlns:p14="http://schemas.microsoft.com/office/powerpoint/2010/main" val="2766400027"/>
      </p:ext>
    </p:extLst>
  </p:cSld>
  <p:clrMapOvr>
    <a:masterClrMapping/>
  </p:clrMapOvr>
  <mc:AlternateContent xmlns:mc="http://schemas.openxmlformats.org/markup-compatibility/2006" xmlns:p14="http://schemas.microsoft.com/office/powerpoint/2010/main">
    <mc:Choice Requires="p14">
      <p:transition spd="slow" p14:dur="2000" advTm="7307"/>
    </mc:Choice>
    <mc:Fallback xmlns="">
      <p:transition spd="slow" advTm="7307"/>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2D5B4-827C-DD8D-270C-867923280F6B}"/>
              </a:ext>
            </a:extLst>
          </p:cNvPr>
          <p:cNvSpPr>
            <a:spLocks noGrp="1"/>
          </p:cNvSpPr>
          <p:nvPr>
            <p:ph type="title"/>
          </p:nvPr>
        </p:nvSpPr>
        <p:spPr/>
        <p:txBody>
          <a:bodyPr/>
          <a:lstStyle/>
          <a:p>
            <a:r>
              <a:rPr lang="en-GB" dirty="0"/>
              <a:t>Project Overview and Data</a:t>
            </a:r>
          </a:p>
        </p:txBody>
      </p:sp>
      <p:sp>
        <p:nvSpPr>
          <p:cNvPr id="3" name="Content Placeholder 2">
            <a:extLst>
              <a:ext uri="{FF2B5EF4-FFF2-40B4-BE49-F238E27FC236}">
                <a16:creationId xmlns:a16="http://schemas.microsoft.com/office/drawing/2014/main" id="{C66FF582-876A-4FCA-16E3-9E8542A86E92}"/>
              </a:ext>
            </a:extLst>
          </p:cNvPr>
          <p:cNvSpPr>
            <a:spLocks noGrp="1"/>
          </p:cNvSpPr>
          <p:nvPr>
            <p:ph idx="1"/>
          </p:nvPr>
        </p:nvSpPr>
        <p:spPr/>
        <p:txBody>
          <a:bodyPr>
            <a:normAutofit/>
          </a:bodyPr>
          <a:lstStyle/>
          <a:p>
            <a:r>
              <a:rPr lang="en-AU" dirty="0"/>
              <a:t>This project is about taking a dataset, preprocessing it, finding key insights from it (EDA), and finally creating an interactive dashboard based on this data set</a:t>
            </a:r>
          </a:p>
          <a:p>
            <a:r>
              <a:rPr lang="en-AU" dirty="0"/>
              <a:t>Our dataset is about Online Sales for a specific website</a:t>
            </a:r>
          </a:p>
          <a:p>
            <a:r>
              <a:rPr lang="en-AU" dirty="0"/>
              <a:t>It contains multiple columns such as Order ID, Profit, Quantity, Category, and more…</a:t>
            </a:r>
          </a:p>
          <a:p>
            <a:r>
              <a:rPr lang="en-AU" dirty="0"/>
              <a:t>Our data is already clean!</a:t>
            </a:r>
          </a:p>
          <a:p>
            <a:r>
              <a:rPr lang="en-AU" dirty="0"/>
              <a:t>It doesn’t contain any duplicates or missing values</a:t>
            </a:r>
          </a:p>
        </p:txBody>
      </p:sp>
    </p:spTree>
    <p:extLst>
      <p:ext uri="{BB962C8B-B14F-4D97-AF65-F5344CB8AC3E}">
        <p14:creationId xmlns:p14="http://schemas.microsoft.com/office/powerpoint/2010/main" val="414865326"/>
      </p:ext>
    </p:extLst>
  </p:cSld>
  <p:clrMapOvr>
    <a:masterClrMapping/>
  </p:clrMapOvr>
  <mc:AlternateContent xmlns:mc="http://schemas.openxmlformats.org/markup-compatibility/2006" xmlns:p14="http://schemas.microsoft.com/office/powerpoint/2010/main">
    <mc:Choice Requires="p14">
      <p:transition spd="slow" p14:dur="2000" advTm="86094"/>
    </mc:Choice>
    <mc:Fallback xmlns="">
      <p:transition spd="slow" advTm="8609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C3DF6-A993-F4C3-3B0B-543F802EC5C5}"/>
              </a:ext>
            </a:extLst>
          </p:cNvPr>
          <p:cNvSpPr>
            <a:spLocks noGrp="1"/>
          </p:cNvSpPr>
          <p:nvPr>
            <p:ph type="title"/>
          </p:nvPr>
        </p:nvSpPr>
        <p:spPr/>
        <p:txBody>
          <a:bodyPr/>
          <a:lstStyle/>
          <a:p>
            <a:r>
              <a:rPr lang="en-GB" dirty="0"/>
              <a:t>Project Overview and Data (cont’d)</a:t>
            </a:r>
          </a:p>
        </p:txBody>
      </p:sp>
      <p:sp>
        <p:nvSpPr>
          <p:cNvPr id="3" name="Content Placeholder 2">
            <a:extLst>
              <a:ext uri="{FF2B5EF4-FFF2-40B4-BE49-F238E27FC236}">
                <a16:creationId xmlns:a16="http://schemas.microsoft.com/office/drawing/2014/main" id="{3AE47AD7-FD84-FCB3-8029-4523B9DC8BB9}"/>
              </a:ext>
            </a:extLst>
          </p:cNvPr>
          <p:cNvSpPr>
            <a:spLocks noGrp="1"/>
          </p:cNvSpPr>
          <p:nvPr>
            <p:ph idx="1"/>
          </p:nvPr>
        </p:nvSpPr>
        <p:spPr/>
        <p:txBody>
          <a:bodyPr/>
          <a:lstStyle/>
          <a:p>
            <a:r>
              <a:rPr lang="en-AU" dirty="0"/>
              <a:t>We checked that using .duplicate().any() and .unique() function in pandas and we found no duplicates and no missing values for all columns</a:t>
            </a:r>
          </a:p>
          <a:p>
            <a:r>
              <a:rPr lang="en-AU" dirty="0"/>
              <a:t>We had to transform some categorical columns such as Category into numerical ones in order to do some numerical analysis on it</a:t>
            </a:r>
          </a:p>
          <a:p>
            <a:endParaRPr lang="en-GB" dirty="0"/>
          </a:p>
          <a:p>
            <a:endParaRPr lang="en-GB" dirty="0"/>
          </a:p>
        </p:txBody>
      </p:sp>
    </p:spTree>
    <p:extLst>
      <p:ext uri="{BB962C8B-B14F-4D97-AF65-F5344CB8AC3E}">
        <p14:creationId xmlns:p14="http://schemas.microsoft.com/office/powerpoint/2010/main" val="3115340967"/>
      </p:ext>
    </p:extLst>
  </p:cSld>
  <p:clrMapOvr>
    <a:masterClrMapping/>
  </p:clrMapOvr>
  <mc:AlternateContent xmlns:mc="http://schemas.openxmlformats.org/markup-compatibility/2006" xmlns:p14="http://schemas.microsoft.com/office/powerpoint/2010/main">
    <mc:Choice Requires="p14">
      <p:transition spd="slow" p14:dur="2000" advTm="47587"/>
    </mc:Choice>
    <mc:Fallback xmlns="">
      <p:transition spd="slow" advTm="4758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E6E4A-CC24-2977-D3C4-B488A040FDC5}"/>
              </a:ext>
            </a:extLst>
          </p:cNvPr>
          <p:cNvSpPr>
            <a:spLocks noGrp="1"/>
          </p:cNvSpPr>
          <p:nvPr>
            <p:ph type="title"/>
          </p:nvPr>
        </p:nvSpPr>
        <p:spPr/>
        <p:txBody>
          <a:bodyPr/>
          <a:lstStyle/>
          <a:p>
            <a:r>
              <a:rPr lang="en-AU" dirty="0"/>
              <a:t>Exploratory Data Analysis</a:t>
            </a:r>
            <a:endParaRPr lang="en-GB" dirty="0"/>
          </a:p>
        </p:txBody>
      </p:sp>
      <p:sp>
        <p:nvSpPr>
          <p:cNvPr id="3" name="Content Placeholder 2">
            <a:extLst>
              <a:ext uri="{FF2B5EF4-FFF2-40B4-BE49-F238E27FC236}">
                <a16:creationId xmlns:a16="http://schemas.microsoft.com/office/drawing/2014/main" id="{69BB22F6-D805-A997-81FE-300A376DC051}"/>
              </a:ext>
            </a:extLst>
          </p:cNvPr>
          <p:cNvSpPr>
            <a:spLocks noGrp="1"/>
          </p:cNvSpPr>
          <p:nvPr>
            <p:ph idx="1"/>
          </p:nvPr>
        </p:nvSpPr>
        <p:spPr/>
        <p:txBody>
          <a:bodyPr/>
          <a:lstStyle/>
          <a:p>
            <a:r>
              <a:rPr lang="en-AU" dirty="0"/>
              <a:t>Mean for our data is around 24 and the standard deviation is about 168 which is huge but it makes sense due to different categories being sold</a:t>
            </a:r>
          </a:p>
          <a:p>
            <a:r>
              <a:rPr lang="en-AU" dirty="0"/>
              <a:t>We wanted to see if there’s a relation between the following:</a:t>
            </a:r>
          </a:p>
          <a:p>
            <a:r>
              <a:rPr lang="en-AU" dirty="0"/>
              <a:t>Category and Profit, and we found none!</a:t>
            </a:r>
          </a:p>
          <a:p>
            <a:r>
              <a:rPr lang="en-AU" dirty="0"/>
              <a:t>Payment method and Profit, and we found that there’s a positive correlation between payment with Credit card and Profit.</a:t>
            </a:r>
          </a:p>
          <a:p>
            <a:r>
              <a:rPr lang="en-AU" dirty="0"/>
              <a:t>Other payment methods have no correlation</a:t>
            </a:r>
          </a:p>
          <a:p>
            <a:r>
              <a:rPr lang="en-AU" dirty="0"/>
              <a:t>The quantity has minimum effect on the Profit as well</a:t>
            </a:r>
            <a:endParaRPr lang="en-GB" dirty="0"/>
          </a:p>
        </p:txBody>
      </p:sp>
    </p:spTree>
    <p:extLst>
      <p:ext uri="{BB962C8B-B14F-4D97-AF65-F5344CB8AC3E}">
        <p14:creationId xmlns:p14="http://schemas.microsoft.com/office/powerpoint/2010/main" val="1296513607"/>
      </p:ext>
    </p:extLst>
  </p:cSld>
  <p:clrMapOvr>
    <a:masterClrMapping/>
  </p:clrMapOvr>
  <mc:AlternateContent xmlns:mc="http://schemas.openxmlformats.org/markup-compatibility/2006" xmlns:p14="http://schemas.microsoft.com/office/powerpoint/2010/main">
    <mc:Choice Requires="p14">
      <p:transition spd="slow" p14:dur="2000" advTm="99107"/>
    </mc:Choice>
    <mc:Fallback xmlns="">
      <p:transition spd="slow" advTm="9910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AA9E858-0257-3515-CCD2-B86676BDCABB}"/>
              </a:ext>
            </a:extLst>
          </p:cNvPr>
          <p:cNvSpPr>
            <a:spLocks noGrp="1"/>
          </p:cNvSpPr>
          <p:nvPr>
            <p:ph type="title"/>
          </p:nvPr>
        </p:nvSpPr>
        <p:spPr>
          <a:xfrm>
            <a:off x="838200" y="609600"/>
            <a:ext cx="3739341" cy="1330839"/>
          </a:xfrm>
        </p:spPr>
        <p:txBody>
          <a:bodyPr>
            <a:normAutofit/>
          </a:bodyPr>
          <a:lstStyle/>
          <a:p>
            <a:r>
              <a:rPr lang="en-GB" dirty="0"/>
              <a:t>Data Visualization</a:t>
            </a:r>
          </a:p>
        </p:txBody>
      </p:sp>
      <p:sp>
        <p:nvSpPr>
          <p:cNvPr id="3" name="Content Placeholder 2">
            <a:extLst>
              <a:ext uri="{FF2B5EF4-FFF2-40B4-BE49-F238E27FC236}">
                <a16:creationId xmlns:a16="http://schemas.microsoft.com/office/drawing/2014/main" id="{304E2677-8C73-8F84-94BA-2D36E995D70D}"/>
              </a:ext>
            </a:extLst>
          </p:cNvPr>
          <p:cNvSpPr>
            <a:spLocks noGrp="1"/>
          </p:cNvSpPr>
          <p:nvPr>
            <p:ph idx="1"/>
          </p:nvPr>
        </p:nvSpPr>
        <p:spPr>
          <a:xfrm>
            <a:off x="862366" y="2194102"/>
            <a:ext cx="3427001" cy="3908586"/>
          </a:xfrm>
        </p:spPr>
        <p:txBody>
          <a:bodyPr>
            <a:normAutofit/>
          </a:bodyPr>
          <a:lstStyle/>
          <a:p>
            <a:r>
              <a:rPr lang="en-AU" sz="2000" dirty="0"/>
              <a:t>First, we used a data card to show the Profit YTD, Profit MTD, and the Total Orders</a:t>
            </a:r>
            <a:endParaRPr lang="en-GB" sz="2000" dirty="0"/>
          </a:p>
        </p:txBody>
      </p:sp>
      <p:pic>
        <p:nvPicPr>
          <p:cNvPr id="7" name="Picture 6">
            <a:extLst>
              <a:ext uri="{FF2B5EF4-FFF2-40B4-BE49-F238E27FC236}">
                <a16:creationId xmlns:a16="http://schemas.microsoft.com/office/drawing/2014/main" id="{23D3E53B-0074-1EF1-A3FE-3BD690EDEBC3}"/>
              </a:ext>
            </a:extLst>
          </p:cNvPr>
          <p:cNvPicPr>
            <a:picLocks noChangeAspect="1"/>
          </p:cNvPicPr>
          <p:nvPr/>
        </p:nvPicPr>
        <p:blipFill>
          <a:blip r:embed="rId2"/>
          <a:stretch>
            <a:fillRect/>
          </a:stretch>
        </p:blipFill>
        <p:spPr>
          <a:xfrm>
            <a:off x="5445457" y="2341738"/>
            <a:ext cx="6155141" cy="2198265"/>
          </a:xfrm>
          <a:prstGeom prst="rect">
            <a:avLst/>
          </a:prstGeom>
        </p:spPr>
      </p:pic>
    </p:spTree>
    <p:extLst>
      <p:ext uri="{BB962C8B-B14F-4D97-AF65-F5344CB8AC3E}">
        <p14:creationId xmlns:p14="http://schemas.microsoft.com/office/powerpoint/2010/main" val="1790704080"/>
      </p:ext>
    </p:extLst>
  </p:cSld>
  <p:clrMapOvr>
    <a:masterClrMapping/>
  </p:clrMapOvr>
  <mc:AlternateContent xmlns:mc="http://schemas.openxmlformats.org/markup-compatibility/2006" xmlns:p14="http://schemas.microsoft.com/office/powerpoint/2010/main">
    <mc:Choice Requires="p14">
      <p:transition spd="slow" p14:dur="2000" advTm="41640"/>
    </mc:Choice>
    <mc:Fallback xmlns="">
      <p:transition spd="slow" advTm="41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2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E4EC2C1E-BF87-917B-2227-FD45D0517A0C}"/>
              </a:ext>
            </a:extLst>
          </p:cNvPr>
          <p:cNvSpPr>
            <a:spLocks noGrp="1"/>
          </p:cNvSpPr>
          <p:nvPr>
            <p:ph type="title"/>
          </p:nvPr>
        </p:nvSpPr>
        <p:spPr>
          <a:xfrm>
            <a:off x="838200" y="609600"/>
            <a:ext cx="3739341" cy="1330839"/>
          </a:xfrm>
        </p:spPr>
        <p:txBody>
          <a:bodyPr>
            <a:normAutofit/>
          </a:bodyPr>
          <a:lstStyle/>
          <a:p>
            <a:r>
              <a:rPr lang="en-AU" dirty="0"/>
              <a:t>Data Visualization</a:t>
            </a:r>
            <a:endParaRPr lang="en-GB" dirty="0"/>
          </a:p>
        </p:txBody>
      </p:sp>
      <p:sp>
        <p:nvSpPr>
          <p:cNvPr id="3" name="Content Placeholder 2">
            <a:extLst>
              <a:ext uri="{FF2B5EF4-FFF2-40B4-BE49-F238E27FC236}">
                <a16:creationId xmlns:a16="http://schemas.microsoft.com/office/drawing/2014/main" id="{BDC136D7-0CEF-43F4-B7E6-BEBED7FC8AE8}"/>
              </a:ext>
            </a:extLst>
          </p:cNvPr>
          <p:cNvSpPr>
            <a:spLocks noGrp="1"/>
          </p:cNvSpPr>
          <p:nvPr>
            <p:ph idx="1"/>
          </p:nvPr>
        </p:nvSpPr>
        <p:spPr>
          <a:xfrm>
            <a:off x="862366" y="2194102"/>
            <a:ext cx="3427001" cy="3908586"/>
          </a:xfrm>
        </p:spPr>
        <p:txBody>
          <a:bodyPr>
            <a:normAutofit/>
          </a:bodyPr>
          <a:lstStyle/>
          <a:p>
            <a:r>
              <a:rPr lang="en-AU" sz="2000" dirty="0"/>
              <a:t>Then we used a stacked column chart showing the country vs. orders amount and the categories being stacked on it</a:t>
            </a:r>
            <a:endParaRPr lang="en-GB" sz="2000" dirty="0"/>
          </a:p>
        </p:txBody>
      </p:sp>
      <p:pic>
        <p:nvPicPr>
          <p:cNvPr id="7" name="Picture 6">
            <a:extLst>
              <a:ext uri="{FF2B5EF4-FFF2-40B4-BE49-F238E27FC236}">
                <a16:creationId xmlns:a16="http://schemas.microsoft.com/office/drawing/2014/main" id="{5CA9AEE0-79AB-1688-92E9-10A7E033DFF3}"/>
              </a:ext>
            </a:extLst>
          </p:cNvPr>
          <p:cNvPicPr>
            <a:picLocks noChangeAspect="1"/>
          </p:cNvPicPr>
          <p:nvPr/>
        </p:nvPicPr>
        <p:blipFill>
          <a:blip r:embed="rId2"/>
          <a:stretch>
            <a:fillRect/>
          </a:stretch>
        </p:blipFill>
        <p:spPr>
          <a:xfrm>
            <a:off x="5445457" y="2394496"/>
            <a:ext cx="6155141" cy="2092748"/>
          </a:xfrm>
          <a:prstGeom prst="rect">
            <a:avLst/>
          </a:prstGeom>
        </p:spPr>
      </p:pic>
    </p:spTree>
    <p:extLst>
      <p:ext uri="{BB962C8B-B14F-4D97-AF65-F5344CB8AC3E}">
        <p14:creationId xmlns:p14="http://schemas.microsoft.com/office/powerpoint/2010/main" val="3006823343"/>
      </p:ext>
    </p:extLst>
  </p:cSld>
  <p:clrMapOvr>
    <a:masterClrMapping/>
  </p:clrMapOvr>
  <mc:AlternateContent xmlns:mc="http://schemas.openxmlformats.org/markup-compatibility/2006" xmlns:p14="http://schemas.microsoft.com/office/powerpoint/2010/main">
    <mc:Choice Requires="p14">
      <p:transition spd="slow" p14:dur="2000" advTm="48559"/>
    </mc:Choice>
    <mc:Fallback xmlns="">
      <p:transition spd="slow" advTm="4855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A0486C4-FD1C-3336-1198-455DEDD592D6}"/>
              </a:ext>
            </a:extLst>
          </p:cNvPr>
          <p:cNvSpPr>
            <a:spLocks noGrp="1"/>
          </p:cNvSpPr>
          <p:nvPr>
            <p:ph type="title"/>
          </p:nvPr>
        </p:nvSpPr>
        <p:spPr>
          <a:xfrm>
            <a:off x="838200" y="609600"/>
            <a:ext cx="3739341" cy="1330839"/>
          </a:xfrm>
        </p:spPr>
        <p:txBody>
          <a:bodyPr vert="horz" lIns="91440" tIns="45720" rIns="91440" bIns="45720" rtlCol="0">
            <a:normAutofit/>
          </a:bodyPr>
          <a:lstStyle/>
          <a:p>
            <a:r>
              <a:rPr lang="en-US" kern="1200" dirty="0">
                <a:latin typeface="+mj-lt"/>
                <a:ea typeface="+mj-ea"/>
                <a:cs typeface="+mj-cs"/>
              </a:rPr>
              <a:t>Data Visualization</a:t>
            </a:r>
          </a:p>
        </p:txBody>
      </p:sp>
      <p:sp>
        <p:nvSpPr>
          <p:cNvPr id="3" name="Content Placeholder 2">
            <a:extLst>
              <a:ext uri="{FF2B5EF4-FFF2-40B4-BE49-F238E27FC236}">
                <a16:creationId xmlns:a16="http://schemas.microsoft.com/office/drawing/2014/main" id="{DFEDF996-4667-3457-B22C-33393EC4047A}"/>
              </a:ext>
            </a:extLst>
          </p:cNvPr>
          <p:cNvSpPr>
            <a:spLocks noGrp="1"/>
          </p:cNvSpPr>
          <p:nvPr>
            <p:ph idx="1"/>
          </p:nvPr>
        </p:nvSpPr>
        <p:spPr>
          <a:xfrm>
            <a:off x="862366" y="2194102"/>
            <a:ext cx="3427001" cy="3908586"/>
          </a:xfrm>
        </p:spPr>
        <p:txBody>
          <a:bodyPr vert="horz" lIns="91440" tIns="45720" rIns="91440" bIns="45720" rtlCol="0">
            <a:normAutofit/>
          </a:bodyPr>
          <a:lstStyle/>
          <a:p>
            <a:pPr marL="0" indent="0">
              <a:buNone/>
            </a:pPr>
            <a:r>
              <a:rPr lang="en-US" sz="2000" kern="1200" dirty="0">
                <a:latin typeface="+mn-lt"/>
                <a:ea typeface="+mn-ea"/>
                <a:cs typeface="+mn-cs"/>
              </a:rPr>
              <a:t>Then we have a donut chart showing the payment mode along with </a:t>
            </a:r>
            <a:r>
              <a:rPr lang="en-US" sz="2000" dirty="0"/>
              <a:t>total amount (total units)</a:t>
            </a:r>
            <a:endParaRPr lang="en-US" sz="2000" kern="1200" dirty="0">
              <a:latin typeface="+mn-lt"/>
              <a:ea typeface="+mn-ea"/>
              <a:cs typeface="+mn-cs"/>
            </a:endParaRPr>
          </a:p>
          <a:p>
            <a:pPr marL="0" indent="0">
              <a:buNone/>
            </a:pPr>
            <a:r>
              <a:rPr lang="en-US" sz="2000" dirty="0"/>
              <a:t>The donut chart clearly shows percentage of each mode</a:t>
            </a:r>
            <a:endParaRPr lang="en-US" sz="2000" kern="1200" dirty="0">
              <a:latin typeface="+mn-lt"/>
              <a:ea typeface="+mn-ea"/>
              <a:cs typeface="+mn-cs"/>
            </a:endParaRPr>
          </a:p>
        </p:txBody>
      </p:sp>
      <p:pic>
        <p:nvPicPr>
          <p:cNvPr id="9" name="Picture 8">
            <a:extLst>
              <a:ext uri="{FF2B5EF4-FFF2-40B4-BE49-F238E27FC236}">
                <a16:creationId xmlns:a16="http://schemas.microsoft.com/office/drawing/2014/main" id="{9A6C0D6C-48E4-2F00-53EF-896731BAA44B}"/>
              </a:ext>
            </a:extLst>
          </p:cNvPr>
          <p:cNvPicPr>
            <a:picLocks noChangeAspect="1"/>
          </p:cNvPicPr>
          <p:nvPr/>
        </p:nvPicPr>
        <p:blipFill>
          <a:blip r:embed="rId2"/>
          <a:stretch>
            <a:fillRect/>
          </a:stretch>
        </p:blipFill>
        <p:spPr>
          <a:xfrm>
            <a:off x="5445457" y="1690880"/>
            <a:ext cx="6155141" cy="3499981"/>
          </a:xfrm>
          <a:prstGeom prst="rect">
            <a:avLst/>
          </a:prstGeom>
        </p:spPr>
      </p:pic>
    </p:spTree>
    <p:extLst>
      <p:ext uri="{BB962C8B-B14F-4D97-AF65-F5344CB8AC3E}">
        <p14:creationId xmlns:p14="http://schemas.microsoft.com/office/powerpoint/2010/main" val="3868139078"/>
      </p:ext>
    </p:extLst>
  </p:cSld>
  <p:clrMapOvr>
    <a:masterClrMapping/>
  </p:clrMapOvr>
  <mc:AlternateContent xmlns:mc="http://schemas.openxmlformats.org/markup-compatibility/2006" xmlns:p14="http://schemas.microsoft.com/office/powerpoint/2010/main">
    <mc:Choice Requires="p14">
      <p:transition spd="slow" p14:dur="2000" advTm="74535"/>
    </mc:Choice>
    <mc:Fallback xmlns="">
      <p:transition spd="slow" advTm="7453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2B4A3487-0A72-4E14-953D-82EDD759DB71}"/>
              </a:ext>
            </a:extLst>
          </p:cNvPr>
          <p:cNvSpPr>
            <a:spLocks noGrp="1"/>
          </p:cNvSpPr>
          <p:nvPr>
            <p:ph type="title"/>
          </p:nvPr>
        </p:nvSpPr>
        <p:spPr>
          <a:xfrm>
            <a:off x="838200" y="609600"/>
            <a:ext cx="3739341" cy="1330839"/>
          </a:xfrm>
        </p:spPr>
        <p:txBody>
          <a:bodyPr>
            <a:normAutofit/>
          </a:bodyPr>
          <a:lstStyle/>
          <a:p>
            <a:r>
              <a:rPr lang="en-AU" dirty="0"/>
              <a:t>Data Visualization</a:t>
            </a:r>
            <a:endParaRPr lang="en-GB" dirty="0"/>
          </a:p>
        </p:txBody>
      </p:sp>
      <p:sp>
        <p:nvSpPr>
          <p:cNvPr id="3" name="Content Placeholder 2">
            <a:extLst>
              <a:ext uri="{FF2B5EF4-FFF2-40B4-BE49-F238E27FC236}">
                <a16:creationId xmlns:a16="http://schemas.microsoft.com/office/drawing/2014/main" id="{B0140E1B-7297-2B84-B0A1-43544D87261A}"/>
              </a:ext>
            </a:extLst>
          </p:cNvPr>
          <p:cNvSpPr>
            <a:spLocks noGrp="1"/>
          </p:cNvSpPr>
          <p:nvPr>
            <p:ph idx="1"/>
          </p:nvPr>
        </p:nvSpPr>
        <p:spPr>
          <a:xfrm>
            <a:off x="862366" y="2194102"/>
            <a:ext cx="3427001" cy="3908586"/>
          </a:xfrm>
        </p:spPr>
        <p:txBody>
          <a:bodyPr>
            <a:normAutofit/>
          </a:bodyPr>
          <a:lstStyle/>
          <a:p>
            <a:r>
              <a:rPr lang="en-AU" sz="2000" dirty="0"/>
              <a:t>Then we have Pie Chart showing orders amount vs its category, the Pie Chart shows the contribution of each category to the total amount</a:t>
            </a:r>
            <a:endParaRPr lang="en-GB" sz="2000" dirty="0"/>
          </a:p>
        </p:txBody>
      </p:sp>
      <p:pic>
        <p:nvPicPr>
          <p:cNvPr id="7" name="Picture 6">
            <a:extLst>
              <a:ext uri="{FF2B5EF4-FFF2-40B4-BE49-F238E27FC236}">
                <a16:creationId xmlns:a16="http://schemas.microsoft.com/office/drawing/2014/main" id="{129E042A-DC99-AF0B-E2A2-444099B9EAB7}"/>
              </a:ext>
            </a:extLst>
          </p:cNvPr>
          <p:cNvPicPr>
            <a:picLocks noChangeAspect="1"/>
          </p:cNvPicPr>
          <p:nvPr/>
        </p:nvPicPr>
        <p:blipFill>
          <a:blip r:embed="rId2"/>
          <a:stretch>
            <a:fillRect/>
          </a:stretch>
        </p:blipFill>
        <p:spPr>
          <a:xfrm>
            <a:off x="5445457" y="1378156"/>
            <a:ext cx="6155141" cy="4125428"/>
          </a:xfrm>
          <a:prstGeom prst="rect">
            <a:avLst/>
          </a:prstGeom>
        </p:spPr>
      </p:pic>
    </p:spTree>
    <p:extLst>
      <p:ext uri="{BB962C8B-B14F-4D97-AF65-F5344CB8AC3E}">
        <p14:creationId xmlns:p14="http://schemas.microsoft.com/office/powerpoint/2010/main" val="478296053"/>
      </p:ext>
    </p:extLst>
  </p:cSld>
  <p:clrMapOvr>
    <a:masterClrMapping/>
  </p:clrMapOvr>
  <mc:AlternateContent xmlns:mc="http://schemas.openxmlformats.org/markup-compatibility/2006" xmlns:p14="http://schemas.microsoft.com/office/powerpoint/2010/main">
    <mc:Choice Requires="p14">
      <p:transition spd="slow" p14:dur="2000" advTm="29973"/>
    </mc:Choice>
    <mc:Fallback xmlns="">
      <p:transition spd="slow" advTm="29973"/>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204</TotalTime>
  <Words>817</Words>
  <Application>Microsoft Office PowerPoint</Application>
  <PresentationFormat>Widescreen</PresentationFormat>
  <Paragraphs>61</Paragraphs>
  <Slides>18</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Aptos</vt:lpstr>
      <vt:lpstr>Aptos Display</vt:lpstr>
      <vt:lpstr>Arial</vt:lpstr>
      <vt:lpstr>Office Theme</vt:lpstr>
      <vt:lpstr>Capstone Project 1</vt:lpstr>
      <vt:lpstr>Our Team</vt:lpstr>
      <vt:lpstr>Project Overview and Data</vt:lpstr>
      <vt:lpstr>Project Overview and Data (cont’d)</vt:lpstr>
      <vt:lpstr>Exploratory Data Analysis</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Conclusion</vt:lpstr>
      <vt:lpstr>Conclusion (cont’d)</vt:lpstr>
      <vt:lpstr>Final Words…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Mostafa Ahmed</dc:creator>
  <cp:lastModifiedBy>Mostafa Ahmed</cp:lastModifiedBy>
  <cp:revision>3</cp:revision>
  <dcterms:created xsi:type="dcterms:W3CDTF">2025-09-04T07:15:28Z</dcterms:created>
  <dcterms:modified xsi:type="dcterms:W3CDTF">2025-09-04T19:35:29Z</dcterms:modified>
</cp:coreProperties>
</file>